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81" r:id="rId20"/>
    <p:sldId id="277" r:id="rId21"/>
    <p:sldId id="283" r:id="rId22"/>
    <p:sldId id="282" r:id="rId23"/>
    <p:sldId id="284" r:id="rId24"/>
    <p:sldId id="286" r:id="rId25"/>
    <p:sldId id="285" r:id="rId26"/>
    <p:sldId id="278" r:id="rId27"/>
    <p:sldId id="287" r:id="rId28"/>
    <p:sldId id="279" r:id="rId29"/>
    <p:sldId id="288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06880" y="478972"/>
            <a:ext cx="9797733" cy="22642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Ponavljanje za godišnju provjeru znanja 5. razred - književnost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10789" y="3178629"/>
            <a:ext cx="10093823" cy="272503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21" y="2656114"/>
            <a:ext cx="5333728" cy="40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Razvrstaj zadane književne vrste po rodovima.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Pejzažna, roman, tragedija, igrokaz, basna, domoljubna, šaljiva,  pripovijetka, komedija, himna, </a:t>
            </a:r>
            <a:r>
              <a:rPr lang="hr-HR" dirty="0" err="1" smtClean="0"/>
              <a:t>haiku</a:t>
            </a:r>
            <a:r>
              <a:rPr lang="hr-HR" dirty="0" smtClean="0"/>
              <a:t>, priča, bajka, ljubavna</a:t>
            </a:r>
            <a:endParaRPr lang="hr-HR" dirty="0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40982"/>
              </p:ext>
            </p:extLst>
          </p:nvPr>
        </p:nvGraphicFramePr>
        <p:xfrm>
          <a:off x="2229393" y="3247346"/>
          <a:ext cx="9083040" cy="241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80">
                  <a:extLst>
                    <a:ext uri="{9D8B030D-6E8A-4147-A177-3AD203B41FA5}">
                      <a16:colId xmlns:a16="http://schemas.microsoft.com/office/drawing/2014/main" val="377345632"/>
                    </a:ext>
                  </a:extLst>
                </a:gridCol>
                <a:gridCol w="3027680">
                  <a:extLst>
                    <a:ext uri="{9D8B030D-6E8A-4147-A177-3AD203B41FA5}">
                      <a16:colId xmlns:a16="http://schemas.microsoft.com/office/drawing/2014/main" val="1744561057"/>
                    </a:ext>
                  </a:extLst>
                </a:gridCol>
                <a:gridCol w="3027680">
                  <a:extLst>
                    <a:ext uri="{9D8B030D-6E8A-4147-A177-3AD203B41FA5}">
                      <a16:colId xmlns:a16="http://schemas.microsoft.com/office/drawing/2014/main" val="3112688722"/>
                    </a:ext>
                  </a:extLst>
                </a:gridCol>
              </a:tblGrid>
              <a:tr h="1206612">
                <a:tc>
                  <a:txBody>
                    <a:bodyPr/>
                    <a:lstStyle/>
                    <a:p>
                      <a:r>
                        <a:rPr lang="hr-HR" dirty="0" smtClean="0"/>
                        <a:t>LIRIKA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EPIKA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DRAMA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94577"/>
                  </a:ext>
                </a:extLst>
              </a:tr>
              <a:tr h="1206612">
                <a:tc>
                  <a:txBody>
                    <a:bodyPr/>
                    <a:lstStyle/>
                    <a:p>
                      <a:r>
                        <a:rPr lang="hr-HR" dirty="0" smtClean="0"/>
                        <a:t>Pejzažna, domoljubna, šaljiva, himna, </a:t>
                      </a:r>
                      <a:r>
                        <a:rPr lang="hr-HR" dirty="0" err="1" smtClean="0"/>
                        <a:t>haiku</a:t>
                      </a:r>
                      <a:r>
                        <a:rPr lang="hr-HR" dirty="0" smtClean="0"/>
                        <a:t>, ljubavna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Roman, basna, pripovijetka, priča, bajka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Tragedija, igrokaz, komedija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2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Koju karakterizaciju lika uočavaš u zadanim primjerima?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A) I lijepa bijaše Srna, vitka i visoka, a kose do ramena kao ugašeno zlato, pa vlažne i meke baš kao i svila na kukuruzima u Lugu...</a:t>
            </a:r>
            <a:br>
              <a:rPr lang="hr-HR" dirty="0"/>
            </a:br>
            <a:r>
              <a:rPr lang="hr-HR" dirty="0"/>
              <a:t>- Pa koliko je bila vitka, tako je hitro i skakala da bi </a:t>
            </a:r>
            <a:r>
              <a:rPr lang="hr-HR" dirty="0" err="1"/>
              <a:t>svak</a:t>
            </a:r>
            <a:r>
              <a:rPr lang="hr-HR" dirty="0"/>
              <a:t>, čim je vidi, pomislio na Srnu, makar i ne znajući kako je zovu. Žarke joj oči tako su sjale, te bi mislio da su za sve, prije nego za san. A bilo je samo deset godina toj Srni</a:t>
            </a:r>
            <a:r>
              <a:rPr lang="hr-HR" dirty="0" smtClean="0"/>
              <a:t>...</a:t>
            </a:r>
          </a:p>
          <a:p>
            <a:pPr lvl="0">
              <a:buClr>
                <a:srgbClr val="353535"/>
              </a:buClr>
            </a:pPr>
            <a:r>
              <a:rPr lang="hr-HR" dirty="0" smtClean="0"/>
              <a:t>- </a:t>
            </a:r>
            <a:r>
              <a:rPr lang="hr-HR" b="1" dirty="0" smtClean="0"/>
              <a:t>VANJSKI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hr-H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FIZIČKI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hr-HR" b="1" dirty="0" smtClean="0"/>
              <a:t> IZGLED </a:t>
            </a:r>
          </a:p>
          <a:p>
            <a:r>
              <a:rPr lang="hr-HR" dirty="0" smtClean="0"/>
              <a:t>B</a:t>
            </a:r>
            <a:r>
              <a:rPr lang="hr-HR" dirty="0" smtClean="0"/>
              <a:t>) </a:t>
            </a:r>
            <a:r>
              <a:rPr lang="hr-HR" dirty="0"/>
              <a:t>Kad vidi da tako neće ni do čega doći, on reče: - A biste ča dali, kad bi vas </a:t>
            </a:r>
            <a:r>
              <a:rPr lang="hr-HR" dirty="0" err="1"/>
              <a:t>nahranil</a:t>
            </a:r>
            <a:r>
              <a:rPr lang="hr-HR" dirty="0"/>
              <a:t> i </a:t>
            </a:r>
            <a:r>
              <a:rPr lang="hr-HR" dirty="0" err="1"/>
              <a:t>napojil</a:t>
            </a:r>
            <a:r>
              <a:rPr lang="hr-HR" dirty="0"/>
              <a:t>? </a:t>
            </a:r>
          </a:p>
          <a:p>
            <a:pPr marL="0" indent="0">
              <a:buNone/>
            </a:pPr>
            <a:r>
              <a:rPr lang="hr-HR" dirty="0"/>
              <a:t> - E, onda da!</a:t>
            </a:r>
          </a:p>
          <a:p>
            <a:pPr marL="0" indent="0">
              <a:buNone/>
            </a:pPr>
            <a:r>
              <a:rPr lang="hr-HR" dirty="0" err="1"/>
              <a:t>Košće</a:t>
            </a:r>
            <a:r>
              <a:rPr lang="hr-HR" dirty="0"/>
              <a:t> ih povede u obližnje dvorište prazne kućice.</a:t>
            </a:r>
          </a:p>
          <a:p>
            <a:pPr marL="0" indent="0">
              <a:buNone/>
            </a:pPr>
            <a:r>
              <a:rPr lang="hr-HR" dirty="0"/>
              <a:t> - Počekajte tu. Najprije ćemo ča založit</a:t>
            </a:r>
            <a:r>
              <a:rPr lang="hr-HR" dirty="0" smtClean="0"/>
              <a:t>.  - </a:t>
            </a:r>
            <a:r>
              <a:rPr lang="hr-HR" b="1" dirty="0" smtClean="0"/>
              <a:t>GOVORNA KARAKTERIZACIJA</a:t>
            </a:r>
            <a:endParaRPr lang="hr-HR" b="1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94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</a:t>
            </a:r>
            <a:r>
              <a:rPr lang="hr-HR" dirty="0" smtClean="0"/>
              <a:t>. Napišite po dva epiteta za svaku imenicu (motiv).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__________     ____________    stablo</a:t>
            </a:r>
          </a:p>
          <a:p>
            <a:r>
              <a:rPr lang="hr-HR" dirty="0" smtClean="0"/>
              <a:t>__________    _____________   čovjek </a:t>
            </a:r>
          </a:p>
          <a:p>
            <a:r>
              <a:rPr lang="hr-HR" dirty="0" smtClean="0"/>
              <a:t>__________     _____________   zemlja</a:t>
            </a:r>
          </a:p>
          <a:p>
            <a:r>
              <a:rPr lang="hr-HR" dirty="0" smtClean="0"/>
              <a:t>__________     _____________    more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16" y="2133600"/>
            <a:ext cx="4453851" cy="33201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696530"/>
            <a:ext cx="4222296" cy="3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</a:t>
            </a:r>
            <a:r>
              <a:rPr lang="hr-HR" dirty="0" smtClean="0"/>
              <a:t>. Dopuni usporedbe po vlastitoj želji.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20091" y="2107474"/>
            <a:ext cx="9684521" cy="380374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Rijedak kao ________________________</a:t>
            </a:r>
          </a:p>
          <a:p>
            <a:r>
              <a:rPr lang="hr-HR" sz="2400" dirty="0" smtClean="0"/>
              <a:t>Smiješna kao  ______________________</a:t>
            </a:r>
          </a:p>
          <a:p>
            <a:r>
              <a:rPr lang="hr-HR" sz="2400" dirty="0" smtClean="0"/>
              <a:t>Teško kao  ________________________</a:t>
            </a:r>
          </a:p>
          <a:p>
            <a:r>
              <a:rPr lang="hr-HR" sz="2400" dirty="0" smtClean="0"/>
              <a:t>Brz poput _______________________</a:t>
            </a:r>
          </a:p>
          <a:p>
            <a:endParaRPr lang="hr-HR" sz="24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04" y="4156444"/>
            <a:ext cx="5081996" cy="22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</a:t>
            </a:r>
            <a:r>
              <a:rPr lang="hr-HR" dirty="0" smtClean="0"/>
              <a:t>. Napiši kontraste za sljedeće primjere (jedna ili više riječi).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Svako jutro budim se rano…</a:t>
            </a:r>
          </a:p>
          <a:p>
            <a:r>
              <a:rPr lang="hr-HR" sz="3600" dirty="0" smtClean="0"/>
              <a:t>Ljeti plivam…</a:t>
            </a:r>
          </a:p>
          <a:p>
            <a:r>
              <a:rPr lang="hr-HR" sz="3600" dirty="0" smtClean="0"/>
              <a:t>Veselimo se…</a:t>
            </a:r>
          </a:p>
          <a:p>
            <a:r>
              <a:rPr lang="hr-HR" sz="3600" dirty="0" smtClean="0"/>
              <a:t>Bistro…</a:t>
            </a:r>
          </a:p>
          <a:p>
            <a:r>
              <a:rPr lang="hr-HR" sz="3600" dirty="0" smtClean="0"/>
              <a:t>Ljuta…</a:t>
            </a:r>
          </a:p>
        </p:txBody>
      </p:sp>
    </p:spTree>
    <p:extLst>
      <p:ext uri="{BB962C8B-B14F-4D97-AF65-F5344CB8AC3E}">
        <p14:creationId xmlns:p14="http://schemas.microsoft.com/office/powerpoint/2010/main" val="40818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</a:t>
            </a:r>
            <a:r>
              <a:rPr lang="hr-HR" dirty="0" smtClean="0"/>
              <a:t>. Prepoznajte </a:t>
            </a:r>
            <a:r>
              <a:rPr lang="hr-HR" dirty="0" smtClean="0"/>
              <a:t>stilska </a:t>
            </a:r>
            <a:r>
              <a:rPr lang="hr-HR" dirty="0" smtClean="0"/>
              <a:t>izražajna sredstva u sljedećim stihovima.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4229" y="2081349"/>
            <a:ext cx="9240383" cy="4162697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Uzdišu vali</a:t>
            </a:r>
            <a:r>
              <a:rPr lang="hr-HR" sz="2400" dirty="0" smtClean="0"/>
              <a:t>, pjeni se more</a:t>
            </a:r>
            <a:r>
              <a:rPr lang="hr-HR" sz="2400" dirty="0" smtClean="0"/>
              <a:t>. - PERSONIFIKACIJA</a:t>
            </a:r>
            <a:endParaRPr lang="hr-HR" sz="2400" dirty="0" smtClean="0"/>
          </a:p>
          <a:p>
            <a:r>
              <a:rPr lang="hr-HR" sz="2400" b="1" dirty="0" smtClean="0"/>
              <a:t>obično, malo, jadno </a:t>
            </a:r>
            <a:r>
              <a:rPr lang="hr-HR" sz="2400" dirty="0" smtClean="0"/>
              <a:t>drvo</a:t>
            </a:r>
            <a:r>
              <a:rPr lang="hr-HR" sz="2400" dirty="0" smtClean="0"/>
              <a:t>. - EPITETI</a:t>
            </a:r>
            <a:endParaRPr lang="hr-HR" sz="2400" dirty="0" smtClean="0"/>
          </a:p>
          <a:p>
            <a:r>
              <a:rPr lang="hr-HR" sz="2400" dirty="0" smtClean="0"/>
              <a:t>Duž jednog se krova crvena slova / </a:t>
            </a:r>
            <a:r>
              <a:rPr lang="hr-HR" sz="2400" b="1" dirty="0" smtClean="0"/>
              <a:t>Pale i gase, pale i gase</a:t>
            </a:r>
            <a:r>
              <a:rPr lang="hr-HR" sz="2400" b="1" dirty="0" smtClean="0"/>
              <a:t>. - KONTRAST</a:t>
            </a:r>
            <a:endParaRPr lang="hr-HR" sz="2400" b="1" dirty="0" smtClean="0"/>
          </a:p>
          <a:p>
            <a:r>
              <a:rPr lang="hr-HR" sz="2400" dirty="0" smtClean="0"/>
              <a:t>Ja ćutim da sam nečim taknut. </a:t>
            </a:r>
            <a:r>
              <a:rPr lang="hr-HR" sz="2400" b="1" dirty="0" smtClean="0"/>
              <a:t>/ </a:t>
            </a:r>
            <a:r>
              <a:rPr lang="hr-HR" sz="2400" b="1" dirty="0" err="1" smtClean="0"/>
              <a:t>Ko</a:t>
            </a:r>
            <a:r>
              <a:rPr lang="hr-HR" sz="2400" b="1" dirty="0" smtClean="0"/>
              <a:t> dahom</a:t>
            </a:r>
            <a:r>
              <a:rPr lang="hr-HR" sz="2400" b="1" dirty="0" smtClean="0"/>
              <a:t>. - USPOREDBA</a:t>
            </a:r>
            <a:endParaRPr lang="hr-HR" sz="2400" b="1" dirty="0" smtClean="0"/>
          </a:p>
          <a:p>
            <a:r>
              <a:rPr lang="hr-HR" sz="2400" i="1" dirty="0" smtClean="0"/>
              <a:t>Tiho, o tiho, </a:t>
            </a:r>
            <a:r>
              <a:rPr lang="hr-HR" sz="2400" b="1" i="1" dirty="0" smtClean="0"/>
              <a:t>govori mi jesen. / </a:t>
            </a:r>
            <a:r>
              <a:rPr lang="hr-HR" sz="2400" dirty="0" smtClean="0"/>
              <a:t>Šuštanjem lišća i šapatom kiše</a:t>
            </a:r>
            <a:r>
              <a:rPr lang="hr-HR" sz="2400" dirty="0" smtClean="0"/>
              <a:t>. – </a:t>
            </a:r>
            <a:r>
              <a:rPr lang="hr-HR" sz="2400" b="1" dirty="0" smtClean="0"/>
              <a:t>PERSONIFIKACIJA</a:t>
            </a:r>
            <a:r>
              <a:rPr lang="hr-HR" sz="2400" dirty="0" smtClean="0"/>
              <a:t>                  ONOMATOPEJA</a:t>
            </a:r>
            <a:endParaRPr lang="hr-HR" sz="2400" dirty="0" smtClean="0"/>
          </a:p>
          <a:p>
            <a:pPr lvl="0"/>
            <a:r>
              <a:rPr lang="hr-HR" sz="2400" dirty="0">
                <a:solidFill>
                  <a:prstClr val="black"/>
                </a:solidFill>
              </a:rPr>
              <a:t>Oni imaju </a:t>
            </a:r>
            <a:r>
              <a:rPr lang="hr-HR" sz="2400" b="1" dirty="0">
                <a:solidFill>
                  <a:prstClr val="black"/>
                </a:solidFill>
              </a:rPr>
              <a:t>visoka</a:t>
            </a:r>
            <a:r>
              <a:rPr lang="hr-HR" sz="2400" dirty="0">
                <a:solidFill>
                  <a:prstClr val="black"/>
                </a:solidFill>
              </a:rPr>
              <a:t> čela, </a:t>
            </a:r>
            <a:r>
              <a:rPr lang="hr-HR" sz="2400" b="1" dirty="0" err="1">
                <a:solidFill>
                  <a:prstClr val="black"/>
                </a:solidFill>
              </a:rPr>
              <a:t>vijorne</a:t>
            </a:r>
            <a:r>
              <a:rPr lang="hr-HR" sz="2400" dirty="0">
                <a:solidFill>
                  <a:prstClr val="black"/>
                </a:solidFill>
              </a:rPr>
              <a:t> kose, </a:t>
            </a:r>
            <a:r>
              <a:rPr lang="hr-HR" sz="2400" b="1" dirty="0">
                <a:solidFill>
                  <a:prstClr val="black"/>
                </a:solidFill>
              </a:rPr>
              <a:t>široke</a:t>
            </a:r>
            <a:r>
              <a:rPr lang="hr-HR" sz="2400" dirty="0">
                <a:solidFill>
                  <a:prstClr val="black"/>
                </a:solidFill>
              </a:rPr>
              <a:t> grudi </a:t>
            </a:r>
            <a:r>
              <a:rPr lang="hr-HR" sz="2400" dirty="0" smtClean="0">
                <a:solidFill>
                  <a:prstClr val="black"/>
                </a:solidFill>
              </a:rPr>
              <a:t>- EPITETI</a:t>
            </a:r>
            <a:endParaRPr lang="hr-HR" sz="2400" dirty="0" smtClean="0">
              <a:solidFill>
                <a:prstClr val="black"/>
              </a:solidFill>
            </a:endParaRPr>
          </a:p>
          <a:p>
            <a:pPr lvl="0"/>
            <a:r>
              <a:rPr lang="hr-HR" sz="2400" dirty="0" smtClean="0">
                <a:solidFill>
                  <a:prstClr val="black"/>
                </a:solidFill>
              </a:rPr>
              <a:t>I </a:t>
            </a:r>
            <a:r>
              <a:rPr lang="hr-HR" sz="2400" dirty="0">
                <a:solidFill>
                  <a:prstClr val="black"/>
                </a:solidFill>
              </a:rPr>
              <a:t>ruka otvrdne kao </a:t>
            </a:r>
            <a:r>
              <a:rPr lang="hr-HR" sz="2400" dirty="0" smtClean="0">
                <a:solidFill>
                  <a:prstClr val="black"/>
                </a:solidFill>
              </a:rPr>
              <a:t>kora - USPOREDBA</a:t>
            </a:r>
            <a:endParaRPr lang="hr-HR" sz="2400" dirty="0">
              <a:solidFill>
                <a:prstClr val="black"/>
              </a:solidFill>
            </a:endParaRPr>
          </a:p>
          <a:p>
            <a:endParaRPr lang="hr-HR" sz="2400" dirty="0" smtClean="0"/>
          </a:p>
          <a:p>
            <a:pPr marL="0" indent="0">
              <a:buNone/>
            </a:pPr>
            <a:endParaRPr lang="hr-HR" sz="2400" b="1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568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6549" y="139337"/>
            <a:ext cx="9728063" cy="1765663"/>
          </a:xfrm>
        </p:spPr>
        <p:txBody>
          <a:bodyPr/>
          <a:lstStyle/>
          <a:p>
            <a:r>
              <a:rPr lang="hr-HR" dirty="0" smtClean="0"/>
              <a:t>10. Koje stilsko izražajno sredstvo prepoznaješ na slikama?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1241684"/>
            <a:ext cx="4693297" cy="561631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05" y="1344384"/>
            <a:ext cx="6619331" cy="52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11. Izbaci uljeza.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Pripovijedanje može biti u: prvoj osobi / trećoj osobi / petoj osobi.</a:t>
            </a:r>
          </a:p>
          <a:p>
            <a:r>
              <a:rPr lang="hr-HR" sz="2800" dirty="0" smtClean="0"/>
              <a:t>Pripovjedač u prvoj osobi najčešće je i: glavni lik / pisac djela / čitatelj djela.</a:t>
            </a:r>
          </a:p>
          <a:p>
            <a:r>
              <a:rPr lang="hr-HR" sz="2800" dirty="0" smtClean="0"/>
              <a:t>Pripovjedač u trećoj osobi: sudjeluje u radnji / ne sudjeluje u radnji / pripovijeda što se dogodilo drugim osobama, a ne njemu.</a:t>
            </a:r>
          </a:p>
          <a:p>
            <a:r>
              <a:rPr lang="hr-HR" sz="2800" dirty="0" smtClean="0"/>
              <a:t>Pripovjedne tehnike su: pripovijedanje / opisivanje, monolog / dijalog.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320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12. Koje vrste lirskih pjesama prepoznaješ u sljedećim primjerima?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Ja domovinu imam; tek u srcu je nosim        </a:t>
            </a:r>
            <a:endParaRPr lang="hr-HR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I brda joj i dol.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Gdje raj da ovaj prostrem, uzalud svijet 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prosim,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i… gutam svoju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bol.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- LIRSKA DOMOLJUBNA PJESMA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7" y="3729989"/>
            <a:ext cx="3790405" cy="2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4331" y="1905000"/>
            <a:ext cx="10050281" cy="4006222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    O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, to je polet u visinu!                      </a:t>
            </a:r>
            <a:endParaRPr lang="hr-HR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Srca nam zamiru i ginu.</a:t>
            </a:r>
          </a:p>
          <a:p>
            <a:pPr marL="228600" lvl="0"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 U 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ljubavi bih s tobom, draga,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 Nestati 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htio ja bez traga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- LIRSKA LJUBAVNA PJESMA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64" y="1497874"/>
            <a:ext cx="5305335" cy="39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Što je književnost?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umjetnost od kamena i mramora</a:t>
            </a:r>
          </a:p>
          <a:p>
            <a:r>
              <a:rPr lang="hr-HR" dirty="0" smtClean="0"/>
              <a:t>B) umjetnost crteža i teksta</a:t>
            </a:r>
          </a:p>
          <a:p>
            <a:r>
              <a:rPr lang="hr-HR" dirty="0" smtClean="0"/>
              <a:t>C) umjetnost boja i oblika</a:t>
            </a:r>
          </a:p>
          <a:p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umjetnost riječi </a:t>
            </a:r>
          </a:p>
          <a:p>
            <a:r>
              <a:rPr lang="hr-HR" dirty="0" smtClean="0"/>
              <a:t>E) umjetnost glume i pokreta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52" y="1299481"/>
            <a:ext cx="4282168" cy="53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  Posve 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polako, u </a:t>
            </a:r>
            <a:r>
              <a:rPr lang="hr-HR" sz="2800" dirty="0" err="1">
                <a:solidFill>
                  <a:prstClr val="black"/>
                </a:solidFill>
                <a:latin typeface="Calibri" panose="020F0502020204030204"/>
              </a:rPr>
              <a:t>maglenom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plaštu,              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  Jutros 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je ušla u selo. Kroz </a:t>
            </a:r>
            <a:r>
              <a:rPr lang="hr-HR" sz="2800" dirty="0" err="1">
                <a:solidFill>
                  <a:prstClr val="black"/>
                </a:solidFill>
                <a:latin typeface="Calibri" panose="020F0502020204030204"/>
              </a:rPr>
              <a:t>baštu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Prošla 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je pored ocvalih lijeha,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Nađoh </a:t>
            </a: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je ispod snuždenih streha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0" defTabSz="914400">
              <a:lnSpc>
                <a:spcPct val="90000"/>
              </a:lnSpc>
              <a:buClrTx/>
              <a:buFontTx/>
              <a:buChar char="-"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LIRSKA PEJZAŽNA PJESMA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44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5885" y="740229"/>
            <a:ext cx="9588727" cy="554736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Snijeg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  </a:t>
            </a:r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Cvjetići zime:</a:t>
            </a:r>
            <a:b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 s neba tiho padaju</a:t>
            </a:r>
            <a:b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 sitne pahulje.</a:t>
            </a: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Proljeće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Grm 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jorgovana.</a:t>
            </a:r>
            <a:b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Čavrljanje vrabaca</a:t>
            </a:r>
            <a:b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zaključuje dan</a:t>
            </a:r>
          </a:p>
          <a:p>
            <a:pPr marL="0" indent="0">
              <a:buNone/>
            </a:pPr>
            <a:endParaRPr lang="hr-H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Mjesec</a:t>
            </a:r>
            <a:endParaRPr lang="hr-H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Mirno jezero.</a:t>
            </a:r>
            <a:b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Žaba skoči na Mjesec</a:t>
            </a:r>
            <a:b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i sveg ga smrska</a:t>
            </a:r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HAIKU </a:t>
            </a:r>
            <a:endParaRPr lang="hr-H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905000"/>
            <a:ext cx="5129348" cy="32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5487" y="624110"/>
            <a:ext cx="8979126" cy="16662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13. U sljedećoj pjesmi i prethodnim pjesmama odredite vrstu strofe, stiha, rime te naziv stiha prema broju slogova.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60023" y="2290355"/>
            <a:ext cx="9144589" cy="430203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A. B. Šimić, Opomena</a:t>
            </a:r>
          </a:p>
          <a:p>
            <a:pPr marL="0" indent="0">
              <a:buNone/>
            </a:pPr>
            <a:r>
              <a:rPr lang="hr-HR" dirty="0" smtClean="0"/>
              <a:t>Čovječe </a:t>
            </a:r>
            <a:r>
              <a:rPr lang="hr-HR" dirty="0"/>
              <a:t>pazi</a:t>
            </a:r>
            <a:br>
              <a:rPr lang="hr-HR" dirty="0"/>
            </a:br>
            <a:r>
              <a:rPr lang="hr-HR" dirty="0"/>
              <a:t>da ne ideš malen</a:t>
            </a:r>
            <a:br>
              <a:rPr lang="hr-HR" dirty="0"/>
            </a:br>
            <a:r>
              <a:rPr lang="hr-HR" dirty="0"/>
              <a:t>ispod zvijezda!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Pusti</a:t>
            </a:r>
            <a:br>
              <a:rPr lang="hr-HR" dirty="0"/>
            </a:br>
            <a:r>
              <a:rPr lang="hr-HR" dirty="0"/>
              <a:t>da cijelog tebe prođe</a:t>
            </a:r>
            <a:br>
              <a:rPr lang="hr-HR" dirty="0"/>
            </a:br>
            <a:r>
              <a:rPr lang="hr-HR" dirty="0"/>
              <a:t>blaga svjetlost zvijezda!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Da ni za čim ne žališ</a:t>
            </a:r>
            <a:br>
              <a:rPr lang="hr-HR" dirty="0"/>
            </a:br>
            <a:r>
              <a:rPr lang="hr-HR" dirty="0"/>
              <a:t>kad se budeš zadnjim pogledima</a:t>
            </a:r>
            <a:br>
              <a:rPr lang="hr-HR" dirty="0"/>
            </a:br>
            <a:r>
              <a:rPr lang="hr-HR" dirty="0"/>
              <a:t>rastajao od zvijezda!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Na svom koncu</a:t>
            </a:r>
            <a:br>
              <a:rPr lang="hr-HR" dirty="0"/>
            </a:br>
            <a:r>
              <a:rPr lang="hr-HR" dirty="0"/>
              <a:t>mjesto u prah</a:t>
            </a:r>
            <a:br>
              <a:rPr lang="hr-HR" dirty="0"/>
            </a:br>
            <a:r>
              <a:rPr lang="hr-HR" dirty="0"/>
              <a:t>prijeđi sav u zvijezde.</a:t>
            </a:r>
          </a:p>
        </p:txBody>
      </p:sp>
    </p:spTree>
    <p:extLst>
      <p:ext uri="{BB962C8B-B14F-4D97-AF65-F5344CB8AC3E}">
        <p14:creationId xmlns:p14="http://schemas.microsoft.com/office/powerpoint/2010/main" val="8209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VRSTA STIHA: SLOBODNI (nema rime i stihovi su različite duljine – od stiha sa samo dva sloga pa do deseterca).</a:t>
            </a:r>
          </a:p>
          <a:p>
            <a:r>
              <a:rPr lang="hr-HR" dirty="0" smtClean="0"/>
              <a:t>VRSTA STROFE: ČETVEROSTIH (KATREN) </a:t>
            </a:r>
          </a:p>
          <a:p>
            <a:r>
              <a:rPr lang="hr-HR" dirty="0" smtClean="0"/>
              <a:t>STIH PREMA BROJU SLOGOVA: ČETVERAC, PETERAC, ŠESTERAC, DESETERAC…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Ja domovinu imam; tek u srcu je nosim     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a  </a:t>
            </a:r>
            <a:endParaRPr lang="hr-HR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I brda joj i dol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.      b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Gdje raj da ovaj prostrem, uzalud svijet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    c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prosim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,    a   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i… gutam svoju bol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.     b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endParaRPr lang="hr-HR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Vrsta rime: </a:t>
            </a:r>
            <a:r>
              <a:rPr lang="hr-HR" sz="2800" dirty="0" err="1" smtClean="0">
                <a:solidFill>
                  <a:prstClr val="black"/>
                </a:solidFill>
                <a:latin typeface="Calibri" panose="020F0502020204030204"/>
              </a:rPr>
              <a:t>abca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hr-HR" sz="2800" dirty="0" err="1" smtClean="0">
                <a:solidFill>
                  <a:prstClr val="black"/>
                </a:solidFill>
                <a:latin typeface="Calibri" panose="020F0502020204030204"/>
              </a:rPr>
              <a:t>bcab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- isprekidana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9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O, to je polet u visinu!    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a                  </a:t>
            </a:r>
            <a:endParaRPr lang="hr-HR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Srca nam zamiru i ginu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.   a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U ljubavi bih s tobom, draga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,  b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>
                <a:solidFill>
                  <a:prstClr val="black"/>
                </a:solidFill>
                <a:latin typeface="Calibri" panose="020F0502020204030204"/>
              </a:rPr>
              <a:t>        Nestati htio ja bez traga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.  B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Vrsta rime: </a:t>
            </a:r>
            <a:r>
              <a:rPr lang="hr-HR" sz="2800" dirty="0" err="1" smtClean="0">
                <a:solidFill>
                  <a:prstClr val="black"/>
                </a:solidFill>
                <a:latin typeface="Calibri" panose="020F0502020204030204"/>
              </a:rPr>
              <a:t>aabb</a:t>
            </a:r>
            <a:r>
              <a:rPr lang="hr-HR" sz="2800" dirty="0" smtClean="0">
                <a:solidFill>
                  <a:prstClr val="black"/>
                </a:solidFill>
                <a:latin typeface="Calibri" panose="020F0502020204030204"/>
              </a:rPr>
              <a:t> - parna</a:t>
            </a:r>
            <a:endParaRPr lang="hr-HR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65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13. Poveži autora i djelo.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1) F. </a:t>
            </a:r>
            <a:r>
              <a:rPr lang="hr-HR" sz="2800" dirty="0" err="1" smtClean="0"/>
              <a:t>Molnar</a:t>
            </a:r>
            <a:r>
              <a:rPr lang="hr-HR" sz="2800" dirty="0" smtClean="0"/>
              <a:t>                    a) Pjesme</a:t>
            </a:r>
          </a:p>
          <a:p>
            <a:r>
              <a:rPr lang="hr-HR" sz="2800" dirty="0" smtClean="0"/>
              <a:t>2) I. Kušan                       b) Junaci Pavlove ulice</a:t>
            </a:r>
          </a:p>
          <a:p>
            <a:r>
              <a:rPr lang="hr-HR" sz="2800" dirty="0" smtClean="0"/>
              <a:t>3) G. Vitez                       c)Zaljubljen do ušiju</a:t>
            </a:r>
          </a:p>
          <a:p>
            <a:r>
              <a:rPr lang="hr-HR" sz="2800" dirty="0" smtClean="0"/>
              <a:t>4) Z. </a:t>
            </a:r>
            <a:r>
              <a:rPr lang="hr-HR" sz="2800" dirty="0" err="1" smtClean="0"/>
              <a:t>Krilić</a:t>
            </a:r>
            <a:r>
              <a:rPr lang="hr-HR" sz="2800" dirty="0" smtClean="0"/>
              <a:t>                         d) Koko i duhovi</a:t>
            </a:r>
          </a:p>
          <a:p>
            <a:r>
              <a:rPr lang="hr-HR" sz="2800" dirty="0" smtClean="0"/>
              <a:t>5) M. Gavran                  e) Zabranjena vrata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866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53535"/>
              </a:buClr>
            </a:pP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1) F. </a:t>
            </a:r>
            <a:r>
              <a:rPr lang="hr-HR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Molnar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 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Junaci Pavlove ulice</a:t>
            </a:r>
            <a:endParaRPr lang="hr-HR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2) I. Kušan     -  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Koko i </a:t>
            </a: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duhovi</a:t>
            </a:r>
          </a:p>
          <a:p>
            <a:pPr lvl="0">
              <a:buClr>
                <a:srgbClr val="353535"/>
              </a:buClr>
            </a:pP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G. Vitez     </a:t>
            </a: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 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Pjesme</a:t>
            </a:r>
          </a:p>
          <a:p>
            <a:pPr lvl="0">
              <a:buClr>
                <a:srgbClr val="353535"/>
              </a:buClr>
            </a:pP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Z. </a:t>
            </a:r>
            <a:r>
              <a:rPr lang="hr-HR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Krilić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 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Zabranjena vrata</a:t>
            </a:r>
          </a:p>
          <a:p>
            <a:pPr lvl="0">
              <a:buClr>
                <a:srgbClr val="353535"/>
              </a:buClr>
            </a:pP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M. Gavran   </a:t>
            </a:r>
            <a:r>
              <a:rPr lang="hr-H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 </a:t>
            </a:r>
            <a:r>
              <a:rPr lang="hr-H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Zaljubljen do ušiju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01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14. Poveži naslov djela i vrstu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Sebični div                                 1) basna</a:t>
            </a:r>
          </a:p>
          <a:p>
            <a:r>
              <a:rPr lang="hr-HR" dirty="0" smtClean="0"/>
              <a:t>B) Ah, ta ljubav                               2) lirska pejzažna pjesma</a:t>
            </a:r>
          </a:p>
          <a:p>
            <a:r>
              <a:rPr lang="hr-HR" dirty="0" smtClean="0"/>
              <a:t>C) Lisica i gavran                            3) lirska ljubavna pjesma</a:t>
            </a:r>
          </a:p>
          <a:p>
            <a:r>
              <a:rPr lang="hr-HR" dirty="0" smtClean="0"/>
              <a:t>D) Zagonetni dječak                      4) bajka</a:t>
            </a:r>
          </a:p>
          <a:p>
            <a:r>
              <a:rPr lang="hr-HR" dirty="0" smtClean="0"/>
              <a:t>E) Visoka žuta žita                           5) dječji pustolovni (avanturistički) roman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6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53535"/>
              </a:buClr>
            </a:pP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A) Sebični div   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bajka</a:t>
            </a:r>
            <a:endParaRPr lang="hr-H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Ah, ta ljubav    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lirska ljubavna 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pjesma                  </a:t>
            </a:r>
            <a:endParaRPr lang="hr-H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C) Lisica i gavran 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 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basna</a:t>
            </a:r>
          </a:p>
          <a:p>
            <a:pPr lvl="0">
              <a:buClr>
                <a:srgbClr val="353535"/>
              </a:buClr>
            </a:pP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Zagonetni dječak 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- 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dječji pustolovni (avanturistički) roman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</a:t>
            </a:r>
          </a:p>
          <a:p>
            <a:pPr lvl="0">
              <a:buClr>
                <a:srgbClr val="353535"/>
              </a:buClr>
            </a:pP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Visoka žuta </a:t>
            </a:r>
            <a:r>
              <a:rPr lang="hr-H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žita  - </a:t>
            </a:r>
            <a:r>
              <a:rPr lang="hr-H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lirska pejzažna pjesma</a:t>
            </a:r>
          </a:p>
          <a:p>
            <a:pPr lvl="0">
              <a:buClr>
                <a:srgbClr val="353535"/>
              </a:buClr>
            </a:pPr>
            <a:endParaRPr lang="hr-H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46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0"/>
            <a:ext cx="9396548" cy="6866373"/>
          </a:xfrm>
        </p:spPr>
      </p:pic>
    </p:spTree>
    <p:extLst>
      <p:ext uri="{BB962C8B-B14F-4D97-AF65-F5344CB8AC3E}">
        <p14:creationId xmlns:p14="http://schemas.microsoft.com/office/powerpoint/2010/main" val="17755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Malo i doma učite za ispit!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1" y="1634897"/>
            <a:ext cx="4354286" cy="4354286"/>
          </a:xfrm>
        </p:spPr>
      </p:pic>
    </p:spTree>
    <p:extLst>
      <p:ext uri="{BB962C8B-B14F-4D97-AF65-F5344CB8AC3E}">
        <p14:creationId xmlns:p14="http://schemas.microsoft.com/office/powerpoint/2010/main" val="703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3" y="19185"/>
            <a:ext cx="9358835" cy="6838815"/>
          </a:xfrm>
        </p:spPr>
      </p:pic>
    </p:spTree>
    <p:extLst>
      <p:ext uri="{BB962C8B-B14F-4D97-AF65-F5344CB8AC3E}">
        <p14:creationId xmlns:p14="http://schemas.microsoft.com/office/powerpoint/2010/main" val="2494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52023"/>
            <a:ext cx="9335587" cy="6819356"/>
          </a:xfrm>
        </p:spPr>
      </p:pic>
    </p:spTree>
    <p:extLst>
      <p:ext uri="{BB962C8B-B14F-4D97-AF65-F5344CB8AC3E}">
        <p14:creationId xmlns:p14="http://schemas.microsoft.com/office/powerpoint/2010/main" val="1908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9" y="-5229"/>
            <a:ext cx="9413965" cy="6876608"/>
          </a:xfrm>
        </p:spPr>
      </p:pic>
    </p:spTree>
    <p:extLst>
      <p:ext uri="{BB962C8B-B14F-4D97-AF65-F5344CB8AC3E}">
        <p14:creationId xmlns:p14="http://schemas.microsoft.com/office/powerpoint/2010/main" val="3729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</a:t>
            </a:r>
            <a:r>
              <a:rPr lang="hr-HR" dirty="0" smtClean="0"/>
              <a:t>. Pogodi asocijaciju.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Osjećaji</a:t>
            </a:r>
          </a:p>
          <a:p>
            <a:r>
              <a:rPr lang="hr-HR" dirty="0" smtClean="0"/>
              <a:t>Glazba </a:t>
            </a:r>
          </a:p>
          <a:p>
            <a:r>
              <a:rPr lang="hr-HR" dirty="0" smtClean="0"/>
              <a:t>Kratka (sažeta)</a:t>
            </a:r>
          </a:p>
          <a:p>
            <a:r>
              <a:rPr lang="hr-HR" dirty="0" smtClean="0"/>
              <a:t>Strofe i stihovi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33" y="2017339"/>
            <a:ext cx="3460196" cy="37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47829"/>
            <a:ext cx="3988526" cy="640445"/>
          </a:xfrm>
        </p:spPr>
        <p:txBody>
          <a:bodyPr/>
          <a:lstStyle/>
          <a:p>
            <a:r>
              <a:rPr lang="hr-HR" dirty="0" smtClean="0"/>
              <a:t>2. asocijacija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1" y="1070596"/>
            <a:ext cx="4032068" cy="403206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0"/>
            <a:ext cx="5709341" cy="35683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9" y="3667971"/>
            <a:ext cx="4598714" cy="26081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0" y="3737640"/>
            <a:ext cx="31983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Poredaj točno kompoziciju (dijelove)fabule.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4034" y="2046514"/>
            <a:ext cx="10250578" cy="3864708"/>
          </a:xfrm>
        </p:spPr>
        <p:txBody>
          <a:bodyPr/>
          <a:lstStyle/>
          <a:p>
            <a:r>
              <a:rPr lang="hr-HR" dirty="0" smtClean="0"/>
              <a:t>1. rasplet</a:t>
            </a:r>
          </a:p>
          <a:p>
            <a:r>
              <a:rPr lang="hr-HR" dirty="0" smtClean="0"/>
              <a:t>2. uvod</a:t>
            </a:r>
          </a:p>
          <a:p>
            <a:r>
              <a:rPr lang="hr-HR" dirty="0" smtClean="0"/>
              <a:t>3. zaplet</a:t>
            </a:r>
          </a:p>
          <a:p>
            <a:r>
              <a:rPr lang="hr-HR" dirty="0" smtClean="0"/>
              <a:t>4. vrhunac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1753603"/>
            <a:ext cx="8116641" cy="50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923</Words>
  <Application>Microsoft Office PowerPoint</Application>
  <PresentationFormat>Široki zaslon</PresentationFormat>
  <Paragraphs>137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Pramen</vt:lpstr>
      <vt:lpstr>Ponavljanje za godišnju provjeru znanja 5. razred - književnost</vt:lpstr>
      <vt:lpstr>1. Što je književnost?</vt:lpstr>
      <vt:lpstr>PowerPoint prezentacija</vt:lpstr>
      <vt:lpstr>PowerPoint prezentacija</vt:lpstr>
      <vt:lpstr>PowerPoint prezentacija</vt:lpstr>
      <vt:lpstr>PowerPoint prezentacija</vt:lpstr>
      <vt:lpstr>2. Pogodi asocijaciju.</vt:lpstr>
      <vt:lpstr>2. asocijacija </vt:lpstr>
      <vt:lpstr>3. Poredaj točno kompoziciju (dijelove)fabule.</vt:lpstr>
      <vt:lpstr>4. Razvrstaj zadane književne vrste po rodovima.</vt:lpstr>
      <vt:lpstr>5. Koju karakterizaciju lika uočavaš u zadanim primjerima?</vt:lpstr>
      <vt:lpstr>6. Napišite po dva epiteta za svaku imenicu (motiv).</vt:lpstr>
      <vt:lpstr>7. Dopuni usporedbe po vlastitoj želji.</vt:lpstr>
      <vt:lpstr>8. Napiši kontraste za sljedeće primjere (jedna ili više riječi).</vt:lpstr>
      <vt:lpstr>9. Prepoznajte stilska izražajna sredstva u sljedećim stihovima.</vt:lpstr>
      <vt:lpstr>10. Koje stilsko izražajno sredstvo prepoznaješ na slikama?</vt:lpstr>
      <vt:lpstr>11. Izbaci uljeza.</vt:lpstr>
      <vt:lpstr>12. Koje vrste lirskih pjesama prepoznaješ u sljedećim primjerima?</vt:lpstr>
      <vt:lpstr>PowerPoint prezentacija</vt:lpstr>
      <vt:lpstr>PowerPoint prezentacija</vt:lpstr>
      <vt:lpstr>PowerPoint prezentacija</vt:lpstr>
      <vt:lpstr>13. U sljedećoj pjesmi i prethodnim pjesmama odredite vrstu strofe, stiha, rime te naziv stiha prema broju slogova.</vt:lpstr>
      <vt:lpstr>PowerPoint prezentacija</vt:lpstr>
      <vt:lpstr>PowerPoint prezentacija</vt:lpstr>
      <vt:lpstr>PowerPoint prezentacija</vt:lpstr>
      <vt:lpstr>13. Poveži autora i djelo.</vt:lpstr>
      <vt:lpstr>PowerPoint prezentacija</vt:lpstr>
      <vt:lpstr>14. Poveži naslov djela i vrstu</vt:lpstr>
      <vt:lpstr>PowerPoint prezentacija</vt:lpstr>
      <vt:lpstr>Malo i doma učite za ispit!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za godišnju provjeru znanja 5. razred - književnost</dc:title>
  <dc:creator>Windows korisnik</dc:creator>
  <cp:lastModifiedBy>Windows korisnik</cp:lastModifiedBy>
  <cp:revision>16</cp:revision>
  <dcterms:created xsi:type="dcterms:W3CDTF">2018-06-05T14:16:40Z</dcterms:created>
  <dcterms:modified xsi:type="dcterms:W3CDTF">2018-06-06T11:45:31Z</dcterms:modified>
</cp:coreProperties>
</file>