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3" r:id="rId9"/>
    <p:sldId id="260" r:id="rId10"/>
    <p:sldId id="264" r:id="rId11"/>
    <p:sldId id="267" r:id="rId12"/>
    <p:sldId id="268" r:id="rId13"/>
    <p:sldId id="286" r:id="rId14"/>
    <p:sldId id="269" r:id="rId15"/>
    <p:sldId id="270" r:id="rId16"/>
    <p:sldId id="278" r:id="rId17"/>
    <p:sldId id="271" r:id="rId18"/>
    <p:sldId id="279" r:id="rId19"/>
    <p:sldId id="272" r:id="rId20"/>
    <p:sldId id="280" r:id="rId21"/>
    <p:sldId id="273" r:id="rId22"/>
    <p:sldId id="281" r:id="rId23"/>
    <p:sldId id="274" r:id="rId24"/>
    <p:sldId id="282" r:id="rId25"/>
    <p:sldId id="275" r:id="rId26"/>
    <p:sldId id="283" r:id="rId27"/>
    <p:sldId id="276" r:id="rId28"/>
    <p:sldId id="284" r:id="rId29"/>
    <p:sldId id="277" r:id="rId30"/>
    <p:sldId id="285" r:id="rId31"/>
    <p:sldId id="287" r:id="rId32"/>
    <p:sldId id="26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5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8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5140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78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5801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85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77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9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7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7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8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1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4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2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3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7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Pogledaj slike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Zapiši glagole koje na slikama uočavaš te napravi od njih glagolske pridjeve (radni i trpni) te glagolsku imenicu.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87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Like = sviđati se</a:t>
            </a:r>
            <a:br>
              <a:rPr lang="hr-HR" dirty="0" smtClean="0"/>
            </a:br>
            <a:r>
              <a:rPr lang="hr-HR" dirty="0" smtClean="0"/>
              <a:t>(</a:t>
            </a:r>
            <a:r>
              <a:rPr lang="hr-HR" i="1" dirty="0" err="1" smtClean="0"/>
              <a:t>hint</a:t>
            </a:r>
            <a:r>
              <a:rPr lang="hr-HR" i="1" dirty="0" smtClean="0"/>
              <a:t> – predmet radnje)</a:t>
            </a:r>
            <a:endParaRPr lang="hr-HR" i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89" y="3111858"/>
            <a:ext cx="4624252" cy="3194938"/>
          </a:xfrm>
        </p:spPr>
      </p:pic>
    </p:spTree>
    <p:extLst>
      <p:ext uri="{BB962C8B-B14F-4D97-AF65-F5344CB8AC3E}">
        <p14:creationId xmlns:p14="http://schemas.microsoft.com/office/powerpoint/2010/main" val="31498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Gramatičke kategorije glagola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40228" y="2133601"/>
            <a:ext cx="10415451" cy="4005942"/>
          </a:xfrm>
        </p:spPr>
        <p:txBody>
          <a:bodyPr/>
          <a:lstStyle/>
          <a:p>
            <a:r>
              <a:rPr lang="hr-HR" dirty="0" smtClean="0"/>
              <a:t>Vrijeme (prošlo, sadašnje, buduće)</a:t>
            </a:r>
          </a:p>
          <a:p>
            <a:r>
              <a:rPr lang="hr-HR" dirty="0" smtClean="0"/>
              <a:t>Osoba (prva, druga, treća)</a:t>
            </a:r>
          </a:p>
          <a:p>
            <a:r>
              <a:rPr lang="hr-HR" dirty="0" smtClean="0"/>
              <a:t>Broj (jednina, množina)</a:t>
            </a:r>
          </a:p>
          <a:p>
            <a:r>
              <a:rPr lang="hr-HR" dirty="0" smtClean="0"/>
              <a:t>Odredi gramatičke kategorije zadanim glagolima:</a:t>
            </a:r>
          </a:p>
          <a:p>
            <a:r>
              <a:rPr lang="hr-HR" dirty="0" smtClean="0"/>
              <a:t>Sudimo;  velite;  spavat ćeš;  donijela je;  znao sam;  znamo;  riješili su;  pisat ćete; misliti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92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Spreži (konjugiraj) zadane glagole po osobama u prošlom, sadašnjem i </a:t>
            </a:r>
            <a:r>
              <a:rPr lang="hr-HR" dirty="0" err="1" smtClean="0"/>
              <a:t>budućemvremenu</a:t>
            </a:r>
            <a:r>
              <a:rPr lang="hr-HR" dirty="0"/>
              <a:t>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Ručati</a:t>
            </a:r>
          </a:p>
          <a:p>
            <a:r>
              <a:rPr lang="hr-HR" dirty="0" smtClean="0"/>
              <a:t>popravljati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63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1. ručao sam            1. ručali smo    </a:t>
            </a:r>
          </a:p>
          <a:p>
            <a:r>
              <a:rPr lang="hr-HR" dirty="0" smtClean="0"/>
              <a:t>2. ručao si                2. ručali ste            prošlo</a:t>
            </a:r>
          </a:p>
          <a:p>
            <a:r>
              <a:rPr lang="hr-HR" dirty="0" smtClean="0"/>
              <a:t>3. ručao je               3. ručali su</a:t>
            </a:r>
          </a:p>
          <a:p>
            <a:endParaRPr lang="hr-HR" dirty="0"/>
          </a:p>
          <a:p>
            <a:r>
              <a:rPr lang="hr-HR" dirty="0" smtClean="0"/>
              <a:t>1. ručam                 1. ručamo</a:t>
            </a:r>
          </a:p>
          <a:p>
            <a:r>
              <a:rPr lang="hr-HR" dirty="0" smtClean="0"/>
              <a:t>2. ručaš                   2. ručate           sadašnje </a:t>
            </a:r>
          </a:p>
          <a:p>
            <a:r>
              <a:rPr lang="hr-HR" dirty="0" smtClean="0"/>
              <a:t>3. ruča                    3. ručaju</a:t>
            </a:r>
          </a:p>
          <a:p>
            <a:endParaRPr lang="hr-HR" dirty="0"/>
          </a:p>
          <a:p>
            <a:r>
              <a:rPr lang="hr-HR" dirty="0" smtClean="0"/>
              <a:t>1. ručat ću/ću ručati                    1. ručat ćemo/ćemo ručati</a:t>
            </a:r>
          </a:p>
          <a:p>
            <a:r>
              <a:rPr lang="hr-HR" dirty="0" smtClean="0"/>
              <a:t>2. ručat ćeš/ćeš ručati                 2. ručat ćete/ćete ručati            buduće</a:t>
            </a:r>
          </a:p>
          <a:p>
            <a:r>
              <a:rPr lang="hr-HR" dirty="0" smtClean="0"/>
              <a:t>3. ručat će/će ručati                    3. ručat će/će ručati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381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Glagolski oblici: infinitiv, glagolski pridjev radni, glagolski pridjev trpni, glagolska imenica.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Prepoznaj među zadanim riječima gore navedene glagolske oblike i razvrstaj ih u tablicu.</a:t>
            </a:r>
          </a:p>
          <a:p>
            <a:r>
              <a:rPr lang="hr-HR" dirty="0" smtClean="0"/>
              <a:t>Smislio, hodati, </a:t>
            </a:r>
            <a:r>
              <a:rPr lang="hr-HR" dirty="0" smtClean="0"/>
              <a:t>rješavan, rješavanje</a:t>
            </a:r>
            <a:r>
              <a:rPr lang="hr-HR" dirty="0" smtClean="0"/>
              <a:t>, znala, govorile, gorile, tući, </a:t>
            </a:r>
            <a:r>
              <a:rPr lang="hr-HR" dirty="0" err="1" smtClean="0"/>
              <a:t>papati</a:t>
            </a:r>
            <a:r>
              <a:rPr lang="hr-HR" dirty="0" smtClean="0"/>
              <a:t>, vrući, viđeno, srušeni, paranje, slušala, slušao, slušan, slušanje, doći, pogoditi, pogađati, pogođen, gađanje </a:t>
            </a:r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533288"/>
              </p:ext>
            </p:extLst>
          </p:nvPr>
        </p:nvGraphicFramePr>
        <p:xfrm>
          <a:off x="1036318" y="3971111"/>
          <a:ext cx="9123680" cy="2581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>
                  <a:extLst>
                    <a:ext uri="{9D8B030D-6E8A-4147-A177-3AD203B41FA5}">
                      <a16:colId xmlns:a16="http://schemas.microsoft.com/office/drawing/2014/main" val="2670966777"/>
                    </a:ext>
                  </a:extLst>
                </a:gridCol>
                <a:gridCol w="2280920">
                  <a:extLst>
                    <a:ext uri="{9D8B030D-6E8A-4147-A177-3AD203B41FA5}">
                      <a16:colId xmlns:a16="http://schemas.microsoft.com/office/drawing/2014/main" val="2495425020"/>
                    </a:ext>
                  </a:extLst>
                </a:gridCol>
                <a:gridCol w="2280920">
                  <a:extLst>
                    <a:ext uri="{9D8B030D-6E8A-4147-A177-3AD203B41FA5}">
                      <a16:colId xmlns:a16="http://schemas.microsoft.com/office/drawing/2014/main" val="3271198001"/>
                    </a:ext>
                  </a:extLst>
                </a:gridCol>
                <a:gridCol w="2280920">
                  <a:extLst>
                    <a:ext uri="{9D8B030D-6E8A-4147-A177-3AD203B41FA5}">
                      <a16:colId xmlns:a16="http://schemas.microsoft.com/office/drawing/2014/main" val="2769905697"/>
                    </a:ext>
                  </a:extLst>
                </a:gridCol>
              </a:tblGrid>
              <a:tr h="433783">
                <a:tc>
                  <a:txBody>
                    <a:bodyPr/>
                    <a:lstStyle/>
                    <a:p>
                      <a:r>
                        <a:rPr lang="hr-HR" dirty="0" smtClean="0"/>
                        <a:t>Infinitiv (6)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Glagolski pridjev</a:t>
                      </a:r>
                      <a:r>
                        <a:rPr lang="hr-HR" baseline="0" dirty="0" smtClean="0"/>
                        <a:t> radni (5)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Glagolski</a:t>
                      </a:r>
                      <a:r>
                        <a:rPr lang="hr-HR" baseline="0" dirty="0" smtClean="0"/>
                        <a:t> pridjev trpni (5)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Glagolska</a:t>
                      </a:r>
                      <a:r>
                        <a:rPr lang="hr-HR" baseline="0" dirty="0" smtClean="0"/>
                        <a:t> imenica (4)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261864"/>
                  </a:ext>
                </a:extLst>
              </a:tr>
              <a:tr h="433783">
                <a:tc>
                  <a:txBody>
                    <a:bodyPr/>
                    <a:lstStyle/>
                    <a:p>
                      <a:r>
                        <a:rPr lang="hr-HR" dirty="0" smtClean="0"/>
                        <a:t>hodati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smislio, znala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riješen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rješavanje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613385"/>
                  </a:ext>
                </a:extLst>
              </a:tr>
              <a:tr h="433783">
                <a:tc>
                  <a:txBody>
                    <a:bodyPr/>
                    <a:lstStyle/>
                    <a:p>
                      <a:r>
                        <a:rPr lang="hr-HR" dirty="0" smtClean="0"/>
                        <a:t>tući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govorile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viđeno, srušeni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paranje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606830"/>
                  </a:ext>
                </a:extLst>
              </a:tr>
              <a:tr h="433783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papati</a:t>
                      </a:r>
                      <a:r>
                        <a:rPr lang="hr-HR" dirty="0" smtClean="0"/>
                        <a:t>, doći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slušala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slušan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slušanje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128875"/>
                  </a:ext>
                </a:extLst>
              </a:tr>
              <a:tr h="433783">
                <a:tc>
                  <a:txBody>
                    <a:bodyPr/>
                    <a:lstStyle/>
                    <a:p>
                      <a:r>
                        <a:rPr lang="hr-HR" dirty="0" smtClean="0"/>
                        <a:t>Pogoditi, pogađati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slušao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pogođen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gađanje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757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0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Zadanim glagolima odredi vid i napravi vidske parnjake.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Prenositi </a:t>
            </a:r>
          </a:p>
          <a:p>
            <a:r>
              <a:rPr lang="hr-HR" dirty="0" smtClean="0"/>
              <a:t>Poduzeti</a:t>
            </a:r>
          </a:p>
          <a:p>
            <a:r>
              <a:rPr lang="hr-HR" dirty="0" smtClean="0"/>
              <a:t>Zbrojiti</a:t>
            </a:r>
          </a:p>
          <a:p>
            <a:r>
              <a:rPr lang="hr-HR" dirty="0"/>
              <a:t>d</a:t>
            </a:r>
            <a:r>
              <a:rPr lang="hr-HR" dirty="0" smtClean="0"/>
              <a:t>oručkovati</a:t>
            </a:r>
          </a:p>
          <a:p>
            <a:r>
              <a:rPr lang="hr-HR" dirty="0" smtClean="0"/>
              <a:t>Opisivati</a:t>
            </a:r>
          </a:p>
          <a:p>
            <a:r>
              <a:rPr lang="hr-HR" dirty="0" smtClean="0"/>
              <a:t>Podnijeti</a:t>
            </a:r>
          </a:p>
          <a:p>
            <a:r>
              <a:rPr lang="hr-HR" dirty="0" smtClean="0"/>
              <a:t>Sjesti</a:t>
            </a:r>
          </a:p>
          <a:p>
            <a:r>
              <a:rPr lang="hr-HR" dirty="0" smtClean="0"/>
              <a:t>Polijevati </a:t>
            </a:r>
          </a:p>
          <a:p>
            <a:r>
              <a:rPr lang="hr-HR" dirty="0" smtClean="0"/>
              <a:t>Ocijeniti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17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Prenositi </a:t>
            </a:r>
            <a:r>
              <a:rPr lang="hr-HR" dirty="0" smtClean="0"/>
              <a:t>(N) - prenijeti</a:t>
            </a:r>
            <a:endParaRPr lang="hr-HR" dirty="0"/>
          </a:p>
          <a:p>
            <a:r>
              <a:rPr lang="hr-HR" dirty="0" smtClean="0"/>
              <a:t>Poduzeti (S) - poduzimati</a:t>
            </a:r>
            <a:endParaRPr lang="hr-HR" dirty="0"/>
          </a:p>
          <a:p>
            <a:r>
              <a:rPr lang="hr-HR" dirty="0" smtClean="0"/>
              <a:t>Zbrojiti (S) - zbrajati</a:t>
            </a:r>
            <a:endParaRPr lang="hr-HR" dirty="0"/>
          </a:p>
          <a:p>
            <a:r>
              <a:rPr lang="hr-HR" dirty="0" smtClean="0"/>
              <a:t>Doručkovati - dvovidan</a:t>
            </a:r>
            <a:endParaRPr lang="hr-HR" dirty="0"/>
          </a:p>
          <a:p>
            <a:r>
              <a:rPr lang="hr-HR" dirty="0" smtClean="0"/>
              <a:t>Opisivati (N) - opisati</a:t>
            </a:r>
            <a:endParaRPr lang="hr-HR" dirty="0"/>
          </a:p>
          <a:p>
            <a:r>
              <a:rPr lang="hr-HR" dirty="0" smtClean="0"/>
              <a:t>Podnijeti (S)  - podnositi</a:t>
            </a:r>
            <a:endParaRPr lang="hr-HR" dirty="0"/>
          </a:p>
          <a:p>
            <a:r>
              <a:rPr lang="hr-HR" dirty="0" smtClean="0"/>
              <a:t>Sjesti (S) - sjedati</a:t>
            </a:r>
            <a:endParaRPr lang="hr-HR" dirty="0"/>
          </a:p>
          <a:p>
            <a:r>
              <a:rPr lang="hr-HR" dirty="0"/>
              <a:t>Polijevati </a:t>
            </a:r>
            <a:r>
              <a:rPr lang="hr-HR" dirty="0" smtClean="0"/>
              <a:t> (N) - politi</a:t>
            </a:r>
            <a:endParaRPr lang="hr-HR" dirty="0"/>
          </a:p>
          <a:p>
            <a:r>
              <a:rPr lang="hr-HR" dirty="0"/>
              <a:t>Ocijeniti </a:t>
            </a:r>
            <a:r>
              <a:rPr lang="hr-HR" dirty="0" smtClean="0"/>
              <a:t>(N) - ocjenjivati 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47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Zaokruži u zadanim riječima traženi nastavak.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i="1" dirty="0" smtClean="0"/>
              <a:t>A) infinitivni nastavak: naći, podcrtati, srušiti</a:t>
            </a:r>
          </a:p>
          <a:p>
            <a:r>
              <a:rPr lang="hr-HR" sz="3200" i="1" dirty="0" smtClean="0"/>
              <a:t>B) nastavak glagolskog pridjeva radnog: gledao; radili, naišla</a:t>
            </a:r>
          </a:p>
          <a:p>
            <a:r>
              <a:rPr lang="hr-HR" sz="3200" i="1" dirty="0" smtClean="0"/>
              <a:t>C</a:t>
            </a:r>
            <a:r>
              <a:rPr lang="hr-HR" sz="3200" i="1" dirty="0"/>
              <a:t>) nastavak glagolskog </a:t>
            </a:r>
            <a:r>
              <a:rPr lang="hr-HR" sz="3200" i="1" dirty="0" smtClean="0"/>
              <a:t>pridjeva trpnog: gledan; isparana; prepoznat</a:t>
            </a:r>
            <a:endParaRPr lang="hr-HR" sz="3200" i="1" dirty="0"/>
          </a:p>
        </p:txBody>
      </p:sp>
    </p:spTree>
    <p:extLst>
      <p:ext uri="{BB962C8B-B14F-4D97-AF65-F5344CB8AC3E}">
        <p14:creationId xmlns:p14="http://schemas.microsoft.com/office/powerpoint/2010/main" val="36533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90C226"/>
              </a:buClr>
            </a:pPr>
            <a:r>
              <a:rPr lang="hr-HR" sz="3200">
                <a:solidFill>
                  <a:prstClr val="black">
                    <a:lumMod val="75000"/>
                    <a:lumOff val="25000"/>
                  </a:prstClr>
                </a:solidFill>
              </a:rPr>
              <a:t>A) infinitivni nastavak: </a:t>
            </a:r>
            <a:r>
              <a:rPr lang="hr-HR" sz="3200" i="1">
                <a:solidFill>
                  <a:prstClr val="black">
                    <a:lumMod val="75000"/>
                    <a:lumOff val="25000"/>
                  </a:prstClr>
                </a:solidFill>
              </a:rPr>
              <a:t>na</a:t>
            </a:r>
            <a:r>
              <a:rPr lang="hr-HR" sz="3200" b="1" i="1" u="sng">
                <a:solidFill>
                  <a:prstClr val="black">
                    <a:lumMod val="75000"/>
                    <a:lumOff val="25000"/>
                  </a:prstClr>
                </a:solidFill>
              </a:rPr>
              <a:t>ći</a:t>
            </a:r>
            <a:r>
              <a:rPr lang="hr-HR" sz="3200" i="1">
                <a:solidFill>
                  <a:prstClr val="black">
                    <a:lumMod val="75000"/>
                    <a:lumOff val="25000"/>
                  </a:prstClr>
                </a:solidFill>
              </a:rPr>
              <a:t>, podcrta</a:t>
            </a:r>
            <a:r>
              <a:rPr lang="hr-HR" sz="3200" b="1" i="1" u="sng">
                <a:solidFill>
                  <a:prstClr val="black">
                    <a:lumMod val="75000"/>
                    <a:lumOff val="25000"/>
                  </a:prstClr>
                </a:solidFill>
              </a:rPr>
              <a:t>ti</a:t>
            </a:r>
            <a:r>
              <a:rPr lang="hr-HR" sz="3200" i="1">
                <a:solidFill>
                  <a:prstClr val="black">
                    <a:lumMod val="75000"/>
                    <a:lumOff val="25000"/>
                  </a:prstClr>
                </a:solidFill>
              </a:rPr>
              <a:t>, sruši</a:t>
            </a:r>
            <a:r>
              <a:rPr lang="hr-HR" sz="3200" b="1" i="1" u="sng">
                <a:solidFill>
                  <a:prstClr val="black">
                    <a:lumMod val="75000"/>
                    <a:lumOff val="25000"/>
                  </a:prstClr>
                </a:solidFill>
              </a:rPr>
              <a:t>ti</a:t>
            </a:r>
          </a:p>
          <a:p>
            <a:pPr lvl="0">
              <a:buClr>
                <a:srgbClr val="90C226"/>
              </a:buClr>
            </a:pPr>
            <a:r>
              <a:rPr lang="hr-HR" sz="3200">
                <a:solidFill>
                  <a:prstClr val="black">
                    <a:lumMod val="75000"/>
                    <a:lumOff val="25000"/>
                  </a:prstClr>
                </a:solidFill>
              </a:rPr>
              <a:t>B) nastavak glagolskog pridjeva radnog: </a:t>
            </a:r>
            <a:r>
              <a:rPr lang="hr-HR" sz="3200" i="1">
                <a:solidFill>
                  <a:prstClr val="black">
                    <a:lumMod val="75000"/>
                    <a:lumOff val="25000"/>
                  </a:prstClr>
                </a:solidFill>
              </a:rPr>
              <a:t>gleda</a:t>
            </a:r>
            <a:r>
              <a:rPr lang="hr-HR" sz="3200" b="1" i="1" u="sng">
                <a:solidFill>
                  <a:prstClr val="black">
                    <a:lumMod val="75000"/>
                    <a:lumOff val="25000"/>
                  </a:prstClr>
                </a:solidFill>
              </a:rPr>
              <a:t>o</a:t>
            </a:r>
            <a:r>
              <a:rPr lang="hr-HR" sz="3200" i="1">
                <a:solidFill>
                  <a:prstClr val="black">
                    <a:lumMod val="75000"/>
                    <a:lumOff val="25000"/>
                  </a:prstClr>
                </a:solidFill>
              </a:rPr>
              <a:t>; radi</a:t>
            </a:r>
            <a:r>
              <a:rPr lang="hr-HR" sz="3200" b="1" i="1" u="sng">
                <a:solidFill>
                  <a:prstClr val="black">
                    <a:lumMod val="75000"/>
                    <a:lumOff val="25000"/>
                  </a:prstClr>
                </a:solidFill>
              </a:rPr>
              <a:t>li</a:t>
            </a:r>
            <a:r>
              <a:rPr lang="hr-HR" sz="3200" i="1">
                <a:solidFill>
                  <a:prstClr val="black">
                    <a:lumMod val="75000"/>
                    <a:lumOff val="25000"/>
                  </a:prstClr>
                </a:solidFill>
              </a:rPr>
              <a:t>, naiš</a:t>
            </a:r>
            <a:r>
              <a:rPr lang="hr-HR" sz="3200" b="1" i="1" u="sng">
                <a:solidFill>
                  <a:prstClr val="black">
                    <a:lumMod val="75000"/>
                    <a:lumOff val="25000"/>
                  </a:prstClr>
                </a:solidFill>
              </a:rPr>
              <a:t>la</a:t>
            </a:r>
          </a:p>
          <a:p>
            <a:pPr lvl="0">
              <a:buClr>
                <a:srgbClr val="90C226"/>
              </a:buClr>
            </a:pPr>
            <a:r>
              <a:rPr lang="hr-HR" sz="3200">
                <a:solidFill>
                  <a:prstClr val="black">
                    <a:lumMod val="75000"/>
                    <a:lumOff val="25000"/>
                  </a:prstClr>
                </a:solidFill>
              </a:rPr>
              <a:t>C) nastavak glagolskog pridjeva trpnog: </a:t>
            </a:r>
            <a:r>
              <a:rPr lang="hr-HR" sz="3200" i="1">
                <a:solidFill>
                  <a:prstClr val="black">
                    <a:lumMod val="75000"/>
                    <a:lumOff val="25000"/>
                  </a:prstClr>
                </a:solidFill>
              </a:rPr>
              <a:t>gleda</a:t>
            </a:r>
            <a:r>
              <a:rPr lang="hr-HR" sz="3200" b="1" i="1" u="sng">
                <a:solidFill>
                  <a:prstClr val="black">
                    <a:lumMod val="75000"/>
                    <a:lumOff val="25000"/>
                  </a:prstClr>
                </a:solidFill>
              </a:rPr>
              <a:t>n</a:t>
            </a:r>
            <a:r>
              <a:rPr lang="hr-HR" sz="3200" i="1">
                <a:solidFill>
                  <a:prstClr val="black">
                    <a:lumMod val="75000"/>
                    <a:lumOff val="25000"/>
                  </a:prstClr>
                </a:solidFill>
              </a:rPr>
              <a:t>; ispara</a:t>
            </a:r>
            <a:r>
              <a:rPr lang="hr-HR" sz="3200" b="1" i="1" u="sng">
                <a:solidFill>
                  <a:prstClr val="black">
                    <a:lumMod val="75000"/>
                    <a:lumOff val="25000"/>
                  </a:prstClr>
                </a:solidFill>
              </a:rPr>
              <a:t>na</a:t>
            </a:r>
            <a:r>
              <a:rPr lang="hr-HR" sz="3200" i="1">
                <a:solidFill>
                  <a:prstClr val="black">
                    <a:lumMod val="75000"/>
                    <a:lumOff val="25000"/>
                  </a:prstClr>
                </a:solidFill>
              </a:rPr>
              <a:t>; prepozna</a:t>
            </a:r>
            <a:r>
              <a:rPr lang="hr-HR" sz="3200" b="1" i="1" u="sng">
                <a:solidFill>
                  <a:prstClr val="black">
                    <a:lumMod val="75000"/>
                    <a:lumOff val="25000"/>
                  </a:prstClr>
                </a:solidFill>
              </a:rPr>
              <a:t>t</a:t>
            </a: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49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Od </a:t>
            </a:r>
            <a:r>
              <a:rPr lang="hr-HR" sz="2800" dirty="0"/>
              <a:t>zadanih infinitiva napiši </a:t>
            </a:r>
            <a:r>
              <a:rPr lang="hr-HR" sz="2800" dirty="0" smtClean="0"/>
              <a:t>glagolski pridjev radni i </a:t>
            </a:r>
            <a:r>
              <a:rPr lang="hr-HR" sz="2800" dirty="0"/>
              <a:t>trpni </a:t>
            </a:r>
            <a:r>
              <a:rPr lang="hr-HR" sz="2800" dirty="0" smtClean="0"/>
              <a:t>(m. i ž. </a:t>
            </a:r>
            <a:r>
              <a:rPr lang="hr-HR" sz="2800" dirty="0"/>
              <a:t>r. </a:t>
            </a:r>
            <a:r>
              <a:rPr lang="hr-HR" sz="2800" dirty="0" err="1"/>
              <a:t>jd</a:t>
            </a:r>
            <a:r>
              <a:rPr lang="hr-HR" sz="2800" dirty="0" smtClean="0"/>
              <a:t>.), </a:t>
            </a:r>
            <a:r>
              <a:rPr lang="hr-HR" sz="2800" dirty="0"/>
              <a:t>a zatim i glagolsku imenicu.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a) peglati</a:t>
            </a:r>
          </a:p>
          <a:p>
            <a:r>
              <a:rPr lang="hr-HR" sz="3200" dirty="0"/>
              <a:t>b</a:t>
            </a:r>
            <a:r>
              <a:rPr lang="hr-HR" sz="3200" dirty="0" smtClean="0"/>
              <a:t>) čistiti</a:t>
            </a:r>
          </a:p>
          <a:p>
            <a:r>
              <a:rPr lang="hr-HR" sz="3200" dirty="0"/>
              <a:t>c</a:t>
            </a:r>
            <a:r>
              <a:rPr lang="hr-HR" sz="3200" dirty="0" smtClean="0"/>
              <a:t>) oštriti</a:t>
            </a:r>
          </a:p>
          <a:p>
            <a:r>
              <a:rPr lang="hr-HR" sz="3200" dirty="0"/>
              <a:t>d</a:t>
            </a:r>
            <a:r>
              <a:rPr lang="hr-HR" sz="3200" dirty="0" smtClean="0"/>
              <a:t>) vući</a:t>
            </a:r>
          </a:p>
          <a:p>
            <a:r>
              <a:rPr lang="hr-HR" sz="3200" dirty="0" smtClean="0"/>
              <a:t>e) vidjeti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8509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3" y="387259"/>
            <a:ext cx="10810603" cy="5991419"/>
          </a:xfrm>
        </p:spPr>
      </p:pic>
    </p:spTree>
    <p:extLst>
      <p:ext uri="{BB962C8B-B14F-4D97-AF65-F5344CB8AC3E}">
        <p14:creationId xmlns:p14="http://schemas.microsoft.com/office/powerpoint/2010/main" val="15090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                 radni m., ž. r.           trpni m., ž. r.               gl. imenica</a:t>
            </a:r>
          </a:p>
          <a:p>
            <a:r>
              <a:rPr lang="hr-HR" dirty="0" smtClean="0"/>
              <a:t>a</a:t>
            </a:r>
            <a:r>
              <a:rPr lang="hr-HR" dirty="0"/>
              <a:t>) peglati – </a:t>
            </a:r>
            <a:r>
              <a:rPr lang="hr-HR" dirty="0" smtClean="0"/>
              <a:t>peglao, peglala</a:t>
            </a:r>
            <a:r>
              <a:rPr lang="hr-HR" dirty="0"/>
              <a:t>; </a:t>
            </a:r>
            <a:r>
              <a:rPr lang="hr-HR" dirty="0" smtClean="0"/>
              <a:t>    peglan, peglana</a:t>
            </a:r>
            <a:r>
              <a:rPr lang="hr-HR" dirty="0"/>
              <a:t>; </a:t>
            </a:r>
            <a:r>
              <a:rPr lang="hr-HR" dirty="0" smtClean="0"/>
              <a:t>            peglanje</a:t>
            </a:r>
            <a:endParaRPr lang="hr-HR" dirty="0"/>
          </a:p>
          <a:p>
            <a:r>
              <a:rPr lang="hr-HR" dirty="0"/>
              <a:t>b) čistiti </a:t>
            </a:r>
            <a:r>
              <a:rPr lang="hr-HR" dirty="0" smtClean="0"/>
              <a:t>– čistio, čistila;         čišćen, čišćena;                 čišćenje</a:t>
            </a:r>
            <a:endParaRPr lang="hr-HR" dirty="0"/>
          </a:p>
          <a:p>
            <a:r>
              <a:rPr lang="hr-HR" dirty="0"/>
              <a:t>c) </a:t>
            </a:r>
            <a:r>
              <a:rPr lang="hr-HR" dirty="0" smtClean="0"/>
              <a:t>oštriti – oštrio, oštrila;        oštren, oštrena;                 oštrenje</a:t>
            </a:r>
            <a:endParaRPr lang="hr-HR" dirty="0"/>
          </a:p>
          <a:p>
            <a:r>
              <a:rPr lang="hr-HR" dirty="0"/>
              <a:t>d) </a:t>
            </a:r>
            <a:r>
              <a:rPr lang="hr-HR" dirty="0" smtClean="0"/>
              <a:t>vući – vukao, vukla;           vučen, vučena;                 vučenje</a:t>
            </a:r>
          </a:p>
          <a:p>
            <a:r>
              <a:rPr lang="hr-HR" dirty="0" smtClean="0"/>
              <a:t>e) vidjeti – vidio, vidjela;       viđen, viđena;                    viđenje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60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 </a:t>
            </a:r>
            <a:r>
              <a:rPr lang="pl-PL" dirty="0"/>
              <a:t>zadanom tekstu </a:t>
            </a:r>
            <a:r>
              <a:rPr lang="pl-PL" dirty="0" smtClean="0"/>
              <a:t>uoči glagole (7), prepiši ih </a:t>
            </a:r>
            <a:r>
              <a:rPr lang="pl-PL" dirty="0"/>
              <a:t>i razvrstaj ih prema vidu.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3200" dirty="0"/>
              <a:t>Jednog jutra stari vodeni štakor promolio je glavom iz svoje rupe. </a:t>
            </a:r>
            <a:r>
              <a:rPr lang="hr-HR" sz="3200" dirty="0" smtClean="0"/>
              <a:t>Pokazao </a:t>
            </a:r>
            <a:r>
              <a:rPr lang="hr-HR" sz="3200" dirty="0"/>
              <a:t>je sjajne bistre oči i guste sijede zaliske, a rep mu je nalikovao dugačkom komadu crnog kaučuka. Male patke plivale su ribnjakom baš kao i mnoštvo žutih kanarinaca, njihova majka pokušavala ih je naučiti kako će u vodi stajati na glavi.</a:t>
            </a:r>
          </a:p>
        </p:txBody>
      </p:sp>
    </p:spTree>
    <p:extLst>
      <p:ext uri="{BB962C8B-B14F-4D97-AF65-F5344CB8AC3E}">
        <p14:creationId xmlns:p14="http://schemas.microsoft.com/office/powerpoint/2010/main" val="25915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Promolio je – svršeni</a:t>
            </a:r>
          </a:p>
          <a:p>
            <a:r>
              <a:rPr lang="hr-HR" dirty="0" smtClean="0"/>
              <a:t>Pokazao je – svršeni </a:t>
            </a:r>
          </a:p>
          <a:p>
            <a:r>
              <a:rPr lang="hr-HR" dirty="0" smtClean="0"/>
              <a:t>Je nalikovao – nesvršeni</a:t>
            </a:r>
          </a:p>
          <a:p>
            <a:r>
              <a:rPr lang="hr-HR" dirty="0" smtClean="0"/>
              <a:t>Plivale su – nesvršeni</a:t>
            </a:r>
          </a:p>
          <a:p>
            <a:r>
              <a:rPr lang="hr-HR" dirty="0" smtClean="0"/>
              <a:t>Pokušavala je – nesvršeni</a:t>
            </a:r>
          </a:p>
          <a:p>
            <a:r>
              <a:rPr lang="hr-HR" dirty="0" smtClean="0"/>
              <a:t>Naučiti – svršeni</a:t>
            </a:r>
          </a:p>
          <a:p>
            <a:r>
              <a:rPr lang="hr-HR" dirty="0" smtClean="0"/>
              <a:t>Stajati - nesvršeni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37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dirty="0"/>
              <a:t> Prepiši glagole iz zadanih rečenica i odredi im vrstu prema predmetu radnje.    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2800" dirty="0"/>
          </a:p>
          <a:p>
            <a:r>
              <a:rPr lang="hr-HR" sz="2800" dirty="0"/>
              <a:t>a)	Ona im je uvijek nešto govorila.</a:t>
            </a:r>
          </a:p>
          <a:p>
            <a:r>
              <a:rPr lang="hr-HR" sz="2800" dirty="0"/>
              <a:t>b)	Patke nisu obraćale pozornost na nju.</a:t>
            </a:r>
          </a:p>
          <a:p>
            <a:r>
              <a:rPr lang="hr-HR" sz="2800" dirty="0"/>
              <a:t>c)	Posjećujem malog Hansa u njegovoj kući. </a:t>
            </a:r>
          </a:p>
          <a:p>
            <a:r>
              <a:rPr lang="hr-HR" sz="2800" dirty="0"/>
              <a:t>d)	Susrećemo se nekad na ulici.</a:t>
            </a:r>
          </a:p>
          <a:p>
            <a:r>
              <a:rPr lang="hr-HR" sz="2800" dirty="0"/>
              <a:t>e)	</a:t>
            </a:r>
            <a:r>
              <a:rPr lang="hr-HR" sz="2800" dirty="0" smtClean="0"/>
              <a:t>Ja </a:t>
            </a:r>
            <a:r>
              <a:rPr lang="hr-HR" sz="2800" dirty="0"/>
              <a:t>nikad ne griješim!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9483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Je govorila (koga/što - nešto) = prijelazni</a:t>
            </a:r>
          </a:p>
          <a:p>
            <a:r>
              <a:rPr lang="hr-HR" dirty="0" smtClean="0"/>
              <a:t>Nisu obraćale (koga/što - pažnju) = prijelazni</a:t>
            </a:r>
          </a:p>
          <a:p>
            <a:r>
              <a:rPr lang="hr-HR" dirty="0" smtClean="0"/>
              <a:t>Posjećujem (koga/što – Hansa) = prijelazni</a:t>
            </a:r>
          </a:p>
          <a:p>
            <a:r>
              <a:rPr lang="hr-HR" dirty="0" smtClean="0"/>
              <a:t>Susrećemo </a:t>
            </a:r>
            <a:r>
              <a:rPr lang="hr-HR" b="1" u="sng" dirty="0" smtClean="0"/>
              <a:t>se </a:t>
            </a:r>
            <a:r>
              <a:rPr lang="hr-HR" dirty="0" smtClean="0"/>
              <a:t>– povratni</a:t>
            </a:r>
          </a:p>
          <a:p>
            <a:r>
              <a:rPr lang="hr-HR" dirty="0" smtClean="0"/>
              <a:t>(Ne) griješim (ne mogu koga/što griješiti) = neprijelazni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40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dirty="0"/>
              <a:t>Pronađi glagole u zadanim </a:t>
            </a:r>
            <a:r>
              <a:rPr lang="hr-HR" dirty="0" smtClean="0"/>
              <a:t>rečenicama, prepiši ih, a zatim ih napiši </a:t>
            </a:r>
            <a:r>
              <a:rPr lang="hr-HR" dirty="0"/>
              <a:t>u infinitivu.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25911"/>
          </a:xfrm>
        </p:spPr>
        <p:txBody>
          <a:bodyPr>
            <a:noAutofit/>
          </a:bodyPr>
          <a:lstStyle/>
          <a:p>
            <a:r>
              <a:rPr lang="hr-HR" sz="3200" dirty="0"/>
              <a:t>Ženio se kraljev sin i stoga je vladalo opće veselje. Cijelu godinu čekao je svoju nevjestu i ona je napokon stigla. Bila je to ruska kraljevna i dovezla se čak iz Finske na saonicama koje </a:t>
            </a:r>
            <a:r>
              <a:rPr lang="hr-HR" sz="3200" dirty="0" smtClean="0"/>
              <a:t>je </a:t>
            </a:r>
            <a:r>
              <a:rPr lang="hr-HR" sz="3200" dirty="0"/>
              <a:t>vuklo šest sobova. Saonice su imale oblik velikog zlatnog labuda, a između labudovih krila smjestila se kraljevna osobno</a:t>
            </a:r>
            <a:r>
              <a:rPr lang="hr-HR" sz="3200" dirty="0" smtClean="0"/>
              <a:t>. Uvijek tako putuje.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0527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Ženio se – ženiti se</a:t>
            </a:r>
          </a:p>
          <a:p>
            <a:r>
              <a:rPr lang="hr-HR" dirty="0" smtClean="0"/>
              <a:t>Je vladalo – vladati</a:t>
            </a:r>
          </a:p>
          <a:p>
            <a:r>
              <a:rPr lang="hr-HR" dirty="0" smtClean="0"/>
              <a:t>Čekao je – čekati</a:t>
            </a:r>
          </a:p>
          <a:p>
            <a:r>
              <a:rPr lang="hr-HR" dirty="0" smtClean="0"/>
              <a:t>Je stigla – stići</a:t>
            </a:r>
          </a:p>
          <a:p>
            <a:r>
              <a:rPr lang="hr-HR" dirty="0" smtClean="0"/>
              <a:t>Bila je – biti</a:t>
            </a:r>
          </a:p>
          <a:p>
            <a:r>
              <a:rPr lang="hr-HR" dirty="0" smtClean="0"/>
              <a:t>Dovezla se – dovesti se</a:t>
            </a:r>
          </a:p>
          <a:p>
            <a:r>
              <a:rPr lang="hr-HR" dirty="0" smtClean="0"/>
              <a:t>Je vuklo – vući</a:t>
            </a:r>
          </a:p>
          <a:p>
            <a:r>
              <a:rPr lang="hr-HR" dirty="0" smtClean="0"/>
              <a:t>Su imale – imati</a:t>
            </a:r>
          </a:p>
          <a:p>
            <a:r>
              <a:rPr lang="hr-HR" dirty="0" smtClean="0"/>
              <a:t>Smjestila se – smjestiti se</a:t>
            </a:r>
          </a:p>
          <a:p>
            <a:r>
              <a:rPr lang="hr-HR" dirty="0" smtClean="0"/>
              <a:t>Putuje – putovati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78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Pronađi </a:t>
            </a:r>
            <a:r>
              <a:rPr lang="hr-HR" dirty="0"/>
              <a:t>u tekstu </a:t>
            </a:r>
            <a:r>
              <a:rPr lang="hr-HR" dirty="0" smtClean="0"/>
              <a:t>i prepiši glagolske pridjeve (radne (6) i trpne(3)) </a:t>
            </a:r>
            <a:r>
              <a:rPr lang="hr-HR" dirty="0"/>
              <a:t>i glagolske </a:t>
            </a:r>
            <a:r>
              <a:rPr lang="hr-HR" dirty="0" smtClean="0"/>
              <a:t>imenice (2).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3" y="1820091"/>
            <a:ext cx="9851329" cy="4221271"/>
          </a:xfrm>
        </p:spPr>
        <p:txBody>
          <a:bodyPr>
            <a:normAutofit/>
          </a:bodyPr>
          <a:lstStyle/>
          <a:p>
            <a:r>
              <a:rPr lang="hr-HR" sz="3600" dirty="0"/>
              <a:t>Kad su prošla tri dana, proslavljeno je vjenčanje. Bila je to veličanstvena svečanost; nevjesta i mladoženja držali su se za ruke i išli ispod nebnice od grimiznog baršuna izvezenog malim biserima. Zatim je priređena gozba čije je trajanje bilo pet sati. Zabavljanje je bilo odlično.</a:t>
            </a:r>
          </a:p>
          <a:p>
            <a:endParaRPr lang="hr-HR" sz="3600" dirty="0"/>
          </a:p>
          <a:p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6735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Radni: prošla, bila, držali, išli, bilo, bilo</a:t>
            </a:r>
          </a:p>
          <a:p>
            <a:r>
              <a:rPr lang="hr-HR" dirty="0" smtClean="0"/>
              <a:t>Trpni: proslavljeno, izvezenog, priređena</a:t>
            </a:r>
          </a:p>
          <a:p>
            <a:r>
              <a:rPr lang="hr-HR" dirty="0" smtClean="0"/>
              <a:t>Imenice: trajanje, zabavljanje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741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Uoči pogreške (14) </a:t>
            </a:r>
            <a:r>
              <a:rPr lang="pl-PL" dirty="0"/>
              <a:t>u zadanim rečenicama i napiši ih pravilno.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Autofit/>
          </a:bodyPr>
          <a:lstStyle/>
          <a:p>
            <a:r>
              <a:rPr lang="hr-HR" sz="3600" dirty="0" smtClean="0"/>
              <a:t>Ja se </a:t>
            </a:r>
            <a:r>
              <a:rPr lang="hr-HR" sz="3600" dirty="0"/>
              <a:t>nisam nikad moga igrat </a:t>
            </a:r>
            <a:r>
              <a:rPr lang="hr-HR" sz="3600" dirty="0" smtClean="0"/>
              <a:t>sa </a:t>
            </a:r>
            <a:r>
              <a:rPr lang="hr-HR" sz="3600" dirty="0"/>
              <a:t>mojim prijateljima na računalu. Ja sam najzagriženiji </a:t>
            </a:r>
            <a:r>
              <a:rPr lang="hr-HR" sz="3600" dirty="0" err="1" smtClean="0"/>
              <a:t>igrać</a:t>
            </a:r>
            <a:r>
              <a:rPr lang="hr-HR" sz="3600" dirty="0" smtClean="0"/>
              <a:t> </a:t>
            </a:r>
            <a:r>
              <a:rPr lang="hr-HR" sz="3600" dirty="0"/>
              <a:t>i </a:t>
            </a:r>
            <a:r>
              <a:rPr lang="hr-HR" sz="3600" dirty="0" err="1" smtClean="0"/>
              <a:t>uvjek</a:t>
            </a:r>
            <a:r>
              <a:rPr lang="hr-HR" sz="3600" dirty="0" smtClean="0"/>
              <a:t> </a:t>
            </a:r>
            <a:r>
              <a:rPr lang="hr-HR" sz="3600" dirty="0"/>
              <a:t>bih </a:t>
            </a:r>
            <a:r>
              <a:rPr lang="hr-HR" sz="3600" dirty="0" err="1"/>
              <a:t>poludjeo</a:t>
            </a:r>
            <a:r>
              <a:rPr lang="hr-HR" sz="3600" dirty="0"/>
              <a:t> kad bih </a:t>
            </a:r>
            <a:r>
              <a:rPr lang="hr-HR" sz="3600" dirty="0" err="1"/>
              <a:t>izgubijo</a:t>
            </a:r>
            <a:r>
              <a:rPr lang="hr-HR" sz="3600" dirty="0"/>
              <a:t>. Mama bi mi stalno </a:t>
            </a:r>
            <a:r>
              <a:rPr lang="hr-HR" sz="3600" dirty="0" err="1"/>
              <a:t>prjetila</a:t>
            </a:r>
            <a:r>
              <a:rPr lang="hr-HR" sz="3600" dirty="0"/>
              <a:t> da će mi igrice biti </a:t>
            </a:r>
            <a:r>
              <a:rPr lang="hr-HR" sz="3600" dirty="0" err="1"/>
              <a:t>izgašene</a:t>
            </a:r>
            <a:r>
              <a:rPr lang="hr-HR" sz="3600" dirty="0"/>
              <a:t> i </a:t>
            </a:r>
            <a:r>
              <a:rPr lang="hr-HR" sz="3600" dirty="0" err="1"/>
              <a:t>odvežene</a:t>
            </a:r>
            <a:r>
              <a:rPr lang="hr-HR" sz="3600" dirty="0"/>
              <a:t> na selo ako se </a:t>
            </a:r>
            <a:r>
              <a:rPr lang="hr-HR" sz="3600" dirty="0" err="1"/>
              <a:t>nebudem</a:t>
            </a:r>
            <a:r>
              <a:rPr lang="hr-HR" sz="3600" dirty="0"/>
              <a:t> </a:t>
            </a:r>
            <a:r>
              <a:rPr lang="hr-HR" sz="3600" dirty="0" err="1"/>
              <a:t>smirijo</a:t>
            </a:r>
            <a:r>
              <a:rPr lang="hr-HR" sz="3600" dirty="0"/>
              <a:t>. Kao da ću se ja zbog toga prestat ljutiti.</a:t>
            </a:r>
          </a:p>
        </p:txBody>
      </p:sp>
    </p:spTree>
    <p:extLst>
      <p:ext uri="{BB962C8B-B14F-4D97-AF65-F5344CB8AC3E}">
        <p14:creationId xmlns:p14="http://schemas.microsoft.com/office/powerpoint/2010/main" val="57625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Smisli pa zapiši rečenicu/e u kojoj/kojima ćeš iskoristiti dobivene riječi.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Parati </a:t>
            </a:r>
            <a:r>
              <a:rPr lang="hr-HR" dirty="0" smtClean="0"/>
              <a:t>– isparati: infinitiv (vidski parnjaci)</a:t>
            </a:r>
          </a:p>
          <a:p>
            <a:r>
              <a:rPr lang="hr-HR" dirty="0" smtClean="0"/>
              <a:t>Isparao – isparan – paranje </a:t>
            </a:r>
          </a:p>
          <a:p>
            <a:endParaRPr lang="hr-HR" dirty="0"/>
          </a:p>
          <a:p>
            <a:r>
              <a:rPr lang="hr-HR" dirty="0" smtClean="0"/>
              <a:t>Pr. Čovjek je isparao papir jer je ostao bez para. Kad je papir bio isparan, paranje papira je proparalo moje uši.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33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Clr>
                <a:srgbClr val="90C226"/>
              </a:buClr>
            </a:pPr>
            <a:r>
              <a:rPr lang="hr-HR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Ja se nisam nikad </a:t>
            </a:r>
            <a:r>
              <a:rPr lang="hr-HR" sz="36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moga</a:t>
            </a:r>
            <a:r>
              <a:rPr lang="hr-HR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hr-HR" sz="36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igrat sa mojim </a:t>
            </a:r>
            <a:r>
              <a:rPr lang="hr-HR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prijateljima na računalu. Ja sam najzagriženiji </a:t>
            </a:r>
            <a:r>
              <a:rPr lang="hr-HR" sz="3600" u="sng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igrać</a:t>
            </a:r>
            <a:r>
              <a:rPr lang="hr-HR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i </a:t>
            </a:r>
            <a:r>
              <a:rPr lang="hr-HR" sz="3600" u="sng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uvjek</a:t>
            </a:r>
            <a:r>
              <a:rPr lang="hr-HR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bih </a:t>
            </a:r>
            <a:r>
              <a:rPr lang="hr-HR" sz="3600" u="sng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poludjeo</a:t>
            </a:r>
            <a:r>
              <a:rPr lang="hr-HR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kad bih </a:t>
            </a:r>
            <a:r>
              <a:rPr lang="hr-HR" sz="3600" u="sng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izgubij</a:t>
            </a:r>
            <a:r>
              <a:rPr lang="hr-HR" sz="3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</a:t>
            </a:r>
            <a:r>
              <a:rPr lang="hr-HR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Mama bi mi stalno </a:t>
            </a:r>
            <a:r>
              <a:rPr lang="hr-HR" sz="3600" u="sng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prjetila</a:t>
            </a:r>
            <a:r>
              <a:rPr lang="hr-HR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da će mi igrice biti </a:t>
            </a:r>
            <a:r>
              <a:rPr lang="hr-HR" sz="3600" u="sng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izgašene</a:t>
            </a:r>
            <a:r>
              <a:rPr lang="hr-HR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i </a:t>
            </a:r>
            <a:r>
              <a:rPr lang="hr-HR" sz="3600" u="sng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odvežene</a:t>
            </a:r>
            <a:r>
              <a:rPr lang="hr-HR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na selo ako se </a:t>
            </a:r>
            <a:r>
              <a:rPr lang="hr-HR" sz="3600" u="sng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nebudem</a:t>
            </a:r>
            <a:r>
              <a:rPr lang="hr-HR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hr-HR" sz="3600" u="sng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smirijo</a:t>
            </a:r>
            <a:r>
              <a:rPr lang="hr-HR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Kao da ću se ja zbog toga </a:t>
            </a:r>
            <a:r>
              <a:rPr lang="hr-HR" sz="36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prestat</a:t>
            </a:r>
            <a:r>
              <a:rPr lang="hr-HR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ljutiti.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934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90C226"/>
              </a:buClr>
            </a:pPr>
            <a:r>
              <a:rPr lang="hr-HR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Ja se nisam nikad </a:t>
            </a:r>
            <a:r>
              <a:rPr lang="hr-HR" sz="33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mogao</a:t>
            </a:r>
            <a:r>
              <a:rPr lang="hr-HR" sz="33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hr-HR" sz="33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igrati </a:t>
            </a:r>
            <a:r>
              <a:rPr lang="hr-HR" sz="33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sa </a:t>
            </a:r>
            <a:r>
              <a:rPr lang="hr-HR" sz="33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svojim </a:t>
            </a:r>
            <a:r>
              <a:rPr lang="hr-HR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prijateljima na računalu. Ja sam najzagriženiji </a:t>
            </a:r>
            <a:r>
              <a:rPr lang="hr-HR" sz="33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igrač</a:t>
            </a:r>
            <a:r>
              <a:rPr lang="hr-HR" sz="33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hr-HR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 </a:t>
            </a:r>
            <a:r>
              <a:rPr lang="hr-HR" sz="33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uvijek</a:t>
            </a:r>
            <a:r>
              <a:rPr lang="hr-HR" sz="33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hr-HR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bih </a:t>
            </a:r>
            <a:r>
              <a:rPr lang="hr-HR" sz="33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poludio</a:t>
            </a:r>
            <a:r>
              <a:rPr lang="hr-HR" sz="33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hr-HR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kad bih </a:t>
            </a:r>
            <a:r>
              <a:rPr lang="hr-HR" sz="33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izgubi</a:t>
            </a:r>
            <a:r>
              <a:rPr lang="hr-HR" sz="33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</a:t>
            </a:r>
            <a:r>
              <a:rPr lang="hr-HR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Mama bi mi stalno </a:t>
            </a:r>
            <a:r>
              <a:rPr lang="hr-HR" sz="33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prijetila</a:t>
            </a:r>
            <a:r>
              <a:rPr lang="hr-HR" sz="33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hr-HR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da će mi igrice biti </a:t>
            </a:r>
            <a:r>
              <a:rPr lang="hr-HR" sz="33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u</a:t>
            </a:r>
            <a:r>
              <a:rPr lang="hr-HR" sz="33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gašene</a:t>
            </a:r>
            <a:r>
              <a:rPr lang="hr-HR" sz="33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hr-HR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 </a:t>
            </a:r>
            <a:r>
              <a:rPr lang="hr-HR" sz="33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odvezene</a:t>
            </a:r>
            <a:r>
              <a:rPr lang="hr-HR" sz="33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hr-HR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na selo ako se </a:t>
            </a:r>
            <a:r>
              <a:rPr lang="hr-HR" sz="33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ne budem</a:t>
            </a:r>
            <a:r>
              <a:rPr lang="hr-HR" sz="33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hr-HR" sz="33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smirio</a:t>
            </a:r>
            <a:r>
              <a:rPr lang="hr-HR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Kao da ću se ja zbog </a:t>
            </a:r>
            <a:r>
              <a:rPr lang="hr-HR" sz="3300">
                <a:solidFill>
                  <a:prstClr val="black">
                    <a:lumMod val="75000"/>
                    <a:lumOff val="25000"/>
                  </a:prstClr>
                </a:solidFill>
              </a:rPr>
              <a:t>toga </a:t>
            </a:r>
            <a:r>
              <a:rPr lang="hr-HR" sz="3300" u="sng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prestati</a:t>
            </a:r>
            <a:r>
              <a:rPr lang="hr-HR" sz="33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hr-HR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ljutiti.</a:t>
            </a:r>
          </a:p>
          <a:p>
            <a:pPr lvl="0">
              <a:buClr>
                <a:srgbClr val="90C226"/>
              </a:buClr>
            </a:pPr>
            <a:endParaRPr lang="hr-HR" sz="17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0204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664" y="261257"/>
            <a:ext cx="8623245" cy="6372198"/>
          </a:xfrm>
        </p:spPr>
      </p:pic>
    </p:spTree>
    <p:extLst>
      <p:ext uri="{BB962C8B-B14F-4D97-AF65-F5344CB8AC3E}">
        <p14:creationId xmlns:p14="http://schemas.microsoft.com/office/powerpoint/2010/main" val="1414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1" y="382564"/>
            <a:ext cx="10954817" cy="6093617"/>
          </a:xfrm>
        </p:spPr>
      </p:pic>
    </p:spTree>
    <p:extLst>
      <p:ext uri="{BB962C8B-B14F-4D97-AF65-F5344CB8AC3E}">
        <p14:creationId xmlns:p14="http://schemas.microsoft.com/office/powerpoint/2010/main" val="20398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5" y="269966"/>
            <a:ext cx="11429168" cy="6428907"/>
          </a:xfrm>
        </p:spPr>
      </p:pic>
    </p:spTree>
    <p:extLst>
      <p:ext uri="{BB962C8B-B14F-4D97-AF65-F5344CB8AC3E}">
        <p14:creationId xmlns:p14="http://schemas.microsoft.com/office/powerpoint/2010/main" val="36667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17" y="224744"/>
            <a:ext cx="6392092" cy="6392092"/>
          </a:xfrm>
        </p:spPr>
      </p:pic>
    </p:spTree>
    <p:extLst>
      <p:ext uri="{BB962C8B-B14F-4D97-AF65-F5344CB8AC3E}">
        <p14:creationId xmlns:p14="http://schemas.microsoft.com/office/powerpoint/2010/main" val="7434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60" y="609600"/>
            <a:ext cx="7887200" cy="5619630"/>
          </a:xfrm>
        </p:spPr>
      </p:pic>
    </p:spTree>
    <p:extLst>
      <p:ext uri="{BB962C8B-B14F-4D97-AF65-F5344CB8AC3E}">
        <p14:creationId xmlns:p14="http://schemas.microsoft.com/office/powerpoint/2010/main" val="9378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" y="104502"/>
            <a:ext cx="10237513" cy="1236617"/>
          </a:xfrm>
        </p:spPr>
        <p:txBody>
          <a:bodyPr/>
          <a:lstStyle/>
          <a:p>
            <a:r>
              <a:rPr lang="hr-HR" dirty="0" smtClean="0"/>
              <a:t>Svaka sličnost sa stvarnim osobama je slučajna.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93" y="865376"/>
            <a:ext cx="7419703" cy="5935763"/>
          </a:xfrm>
        </p:spPr>
      </p:pic>
    </p:spTree>
    <p:extLst>
      <p:ext uri="{BB962C8B-B14F-4D97-AF65-F5344CB8AC3E}">
        <p14:creationId xmlns:p14="http://schemas.microsoft.com/office/powerpoint/2010/main" val="3360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1481" y="174172"/>
            <a:ext cx="9905998" cy="1905000"/>
          </a:xfrm>
        </p:spPr>
        <p:txBody>
          <a:bodyPr/>
          <a:lstStyle/>
          <a:p>
            <a:r>
              <a:rPr lang="hr-HR" dirty="0"/>
              <a:t>Z</a:t>
            </a:r>
            <a:r>
              <a:rPr lang="hr-HR" dirty="0" smtClean="0"/>
              <a:t>ašto se ne može ova riječ prevesti jednostavno, kao jedna riječ na hrvatski?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10307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424</TotalTime>
  <Words>1182</Words>
  <Application>Microsoft Office PowerPoint</Application>
  <PresentationFormat>Široki zaslon</PresentationFormat>
  <Paragraphs>133</Paragraphs>
  <Slides>32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6" baseType="lpstr">
      <vt:lpstr>Arial</vt:lpstr>
      <vt:lpstr>Trebuchet MS</vt:lpstr>
      <vt:lpstr>Wingdings 3</vt:lpstr>
      <vt:lpstr>Faseta</vt:lpstr>
      <vt:lpstr>Pogledaj slike</vt:lpstr>
      <vt:lpstr>PowerPoint prezentacija</vt:lpstr>
      <vt:lpstr>Smisli pa zapiši rečenicu/e u kojoj/kojima ćeš iskoristiti dobivene riječi.</vt:lpstr>
      <vt:lpstr>PowerPoint prezentacija</vt:lpstr>
      <vt:lpstr>PowerPoint prezentacija</vt:lpstr>
      <vt:lpstr>PowerPoint prezentacija</vt:lpstr>
      <vt:lpstr>PowerPoint prezentacija</vt:lpstr>
      <vt:lpstr>Svaka sličnost sa stvarnim osobama je slučajna.</vt:lpstr>
      <vt:lpstr>Zašto se ne može ova riječ prevesti jednostavno, kao jedna riječ na hrvatski?</vt:lpstr>
      <vt:lpstr>Like = sviđati se (hint – predmet radnje)</vt:lpstr>
      <vt:lpstr>Gramatičke kategorije glagola</vt:lpstr>
      <vt:lpstr>Spreži (konjugiraj) zadane glagole po osobama u prošlom, sadašnjem i budućemvremenu.</vt:lpstr>
      <vt:lpstr>PowerPoint prezentacija</vt:lpstr>
      <vt:lpstr>Glagolski oblici: infinitiv, glagolski pridjev radni, glagolski pridjev trpni, glagolska imenica.</vt:lpstr>
      <vt:lpstr>Zadanim glagolima odredi vid i napravi vidske parnjake.</vt:lpstr>
      <vt:lpstr>PowerPoint prezentacija</vt:lpstr>
      <vt:lpstr>Zaokruži u zadanim riječima traženi nastavak.</vt:lpstr>
      <vt:lpstr>PowerPoint prezentacija</vt:lpstr>
      <vt:lpstr>Od zadanih infinitiva napiši glagolski pridjev radni i trpni (m. i ž. r. jd.), a zatim i glagolsku imenicu.</vt:lpstr>
      <vt:lpstr>PowerPoint prezentacija</vt:lpstr>
      <vt:lpstr>U zadanom tekstu uoči glagole (7), prepiši ih i razvrstaj ih prema vidu.</vt:lpstr>
      <vt:lpstr>PowerPoint prezentacija</vt:lpstr>
      <vt:lpstr> Prepiši glagole iz zadanih rečenica i odredi im vrstu prema predmetu radnje.      </vt:lpstr>
      <vt:lpstr>PowerPoint prezentacija</vt:lpstr>
      <vt:lpstr>Pronađi glagole u zadanim rečenicama, prepiši ih, a zatim ih napiši u infinitivu. </vt:lpstr>
      <vt:lpstr>PowerPoint prezentacija</vt:lpstr>
      <vt:lpstr>Pronađi u tekstu i prepiši glagolske pridjeve (radne (6) i trpne(3)) i glagolske imenice (2).</vt:lpstr>
      <vt:lpstr>PowerPoint prezentacija</vt:lpstr>
      <vt:lpstr>Uoči pogreške (14) u zadanim rečenicama i napiši ih pravilno. 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Pogledaj slike</dc:title>
  <dc:creator>Windows korisnik</dc:creator>
  <cp:lastModifiedBy>Windows korisnik</cp:lastModifiedBy>
  <cp:revision>20</cp:revision>
  <dcterms:created xsi:type="dcterms:W3CDTF">2018-12-03T21:09:18Z</dcterms:created>
  <dcterms:modified xsi:type="dcterms:W3CDTF">2018-12-13T19:28:24Z</dcterms:modified>
</cp:coreProperties>
</file>