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JEDNOSTAVNE I NEZAVISNOSLOŽENE REČENICE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Uvježbavanje za ispit + rješenja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7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00594"/>
            <a:ext cx="10820400" cy="1656807"/>
          </a:xfrm>
        </p:spPr>
        <p:txBody>
          <a:bodyPr/>
          <a:lstStyle/>
          <a:p>
            <a:r>
              <a:rPr lang="hr-HR" dirty="0" smtClean="0"/>
              <a:t>5. Zadanu rečenice preoblikuj u upitne. </a:t>
            </a:r>
            <a:r>
              <a:rPr lang="hr-HR" sz="3200" dirty="0" smtClean="0"/>
              <a:t>(pazi na rečenični znak!)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Majka je u kuhinji čekala oca.</a:t>
            </a:r>
          </a:p>
          <a:p>
            <a:r>
              <a:rPr lang="hr-HR" sz="3600" dirty="0" smtClean="0"/>
              <a:t>Doći će on tek navečer.</a:t>
            </a:r>
          </a:p>
          <a:p>
            <a:r>
              <a:rPr lang="hr-HR" sz="3600" dirty="0" smtClean="0"/>
              <a:t>Sjećam se starih prijatelja iz mladosti. </a:t>
            </a:r>
          </a:p>
          <a:p>
            <a:r>
              <a:rPr lang="hr-HR" sz="3600" dirty="0" smtClean="0"/>
              <a:t>Čitaju knjige.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815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Je li majka </a:t>
            </a:r>
            <a:r>
              <a:rPr lang="hr-HR" sz="2400" dirty="0"/>
              <a:t>u kuhinji čekala </a:t>
            </a:r>
            <a:r>
              <a:rPr lang="hr-HR" sz="2400" dirty="0" smtClean="0"/>
              <a:t>oca?</a:t>
            </a:r>
            <a:endParaRPr lang="hr-HR" sz="2400" dirty="0"/>
          </a:p>
          <a:p>
            <a:r>
              <a:rPr lang="hr-HR" sz="2400" dirty="0" smtClean="0"/>
              <a:t>Hoće li on doći </a:t>
            </a:r>
            <a:r>
              <a:rPr lang="hr-HR" sz="2400" dirty="0"/>
              <a:t>tek </a:t>
            </a:r>
            <a:r>
              <a:rPr lang="hr-HR" sz="2400" dirty="0" smtClean="0"/>
              <a:t>navečer?</a:t>
            </a:r>
            <a:endParaRPr lang="hr-HR" sz="2400" dirty="0"/>
          </a:p>
          <a:p>
            <a:r>
              <a:rPr lang="hr-HR" sz="2400" dirty="0" smtClean="0"/>
              <a:t>Sjećam li </a:t>
            </a:r>
            <a:r>
              <a:rPr lang="hr-HR" sz="2400" dirty="0"/>
              <a:t>se starih prijatelja iz </a:t>
            </a:r>
            <a:r>
              <a:rPr lang="hr-HR" sz="2400" dirty="0" smtClean="0"/>
              <a:t>mladosti</a:t>
            </a:r>
            <a:r>
              <a:rPr lang="hr-HR" sz="2400" dirty="0"/>
              <a:t>?</a:t>
            </a:r>
          </a:p>
          <a:p>
            <a:r>
              <a:rPr lang="hr-HR" sz="2400" dirty="0"/>
              <a:t>Čitaju </a:t>
            </a:r>
            <a:r>
              <a:rPr lang="hr-HR" sz="2400" dirty="0" smtClean="0"/>
              <a:t>li knjige?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60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6983" y="627017"/>
            <a:ext cx="10609217" cy="1430384"/>
          </a:xfrm>
        </p:spPr>
        <p:txBody>
          <a:bodyPr/>
          <a:lstStyle/>
          <a:p>
            <a:r>
              <a:rPr lang="hr-HR" dirty="0" smtClean="0"/>
              <a:t>6. Zadane jesne rečenice preoblikuj u niječne.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Gledali su dobar film i ugodno su proveli večer.</a:t>
            </a:r>
          </a:p>
          <a:p>
            <a:r>
              <a:rPr lang="hr-HR" dirty="0" smtClean="0"/>
              <a:t>Oliver se zaželio voća te je pojeo bananu i jabuku.</a:t>
            </a:r>
          </a:p>
          <a:p>
            <a:r>
              <a:rPr lang="hr-HR" dirty="0" smtClean="0"/>
              <a:t>Popularni </a:t>
            </a:r>
            <a:r>
              <a:rPr lang="hr-HR" dirty="0"/>
              <a:t>P</a:t>
            </a:r>
            <a:r>
              <a:rPr lang="hr-HR" dirty="0" smtClean="0"/>
              <a:t>ero pospano pjeva pobjedničke pjesme.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54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Nisu gledali dobar film ni/(niti su) ugodno su proveli večer.</a:t>
            </a:r>
          </a:p>
          <a:p>
            <a:r>
              <a:rPr lang="hr-HR" dirty="0" smtClean="0"/>
              <a:t>Oliver </a:t>
            </a:r>
            <a:r>
              <a:rPr lang="hr-HR" dirty="0"/>
              <a:t>se </a:t>
            </a:r>
            <a:r>
              <a:rPr lang="hr-HR" dirty="0" smtClean="0"/>
              <a:t>nije zaželio </a:t>
            </a:r>
            <a:r>
              <a:rPr lang="hr-HR" dirty="0"/>
              <a:t>voća </a:t>
            </a:r>
            <a:r>
              <a:rPr lang="hr-HR" dirty="0" smtClean="0"/>
              <a:t>niti </a:t>
            </a:r>
            <a:r>
              <a:rPr lang="hr-HR" dirty="0"/>
              <a:t>je pojeo bananu i jabuku.</a:t>
            </a:r>
          </a:p>
          <a:p>
            <a:r>
              <a:rPr lang="hr-HR" dirty="0"/>
              <a:t>Popularni Pero </a:t>
            </a:r>
            <a:r>
              <a:rPr lang="hr-HR" dirty="0" smtClean="0"/>
              <a:t>pospano ne </a:t>
            </a:r>
            <a:r>
              <a:rPr lang="hr-HR" dirty="0" smtClean="0"/>
              <a:t>pjeva/ne </a:t>
            </a:r>
            <a:r>
              <a:rPr lang="hr-HR" smtClean="0"/>
              <a:t>pjeva pospano </a:t>
            </a:r>
            <a:r>
              <a:rPr lang="hr-HR" dirty="0"/>
              <a:t>pobjedničke pjesme.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606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59573"/>
            <a:ext cx="10820400" cy="14998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7. Upiši zareze gdje su potrebni. Odredi vrstu rečenice </a:t>
            </a:r>
            <a:r>
              <a:rPr lang="hr-HR" sz="3100" dirty="0" smtClean="0"/>
              <a:t>(jednostavna, niz, sastavna, suprotna, rastavna, isključna, zaključna).</a:t>
            </a:r>
            <a:endParaRPr lang="hr-HR" sz="3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Ili imaš sreće ili nemaš.</a:t>
            </a:r>
          </a:p>
          <a:p>
            <a:r>
              <a:rPr lang="hr-HR" dirty="0" smtClean="0"/>
              <a:t>Treba jesti zdravo, piti puno vode, puno se kretati vježbati svaki dan.</a:t>
            </a:r>
          </a:p>
          <a:p>
            <a:r>
              <a:rPr lang="hr-HR" dirty="0" smtClean="0"/>
              <a:t>Svi su ponijeli svoje omiljene igrice računala mobitele te najnovije igraće konzole.</a:t>
            </a:r>
          </a:p>
          <a:p>
            <a:r>
              <a:rPr lang="hr-HR" dirty="0" smtClean="0"/>
              <a:t>Već dugo učim ove rečenice ali uvijek zaboravljam zareze.</a:t>
            </a:r>
          </a:p>
          <a:p>
            <a:r>
              <a:rPr lang="hr-HR" dirty="0" smtClean="0"/>
              <a:t>Sve rečenice dobro znam jedino što zaboravljam </a:t>
            </a:r>
            <a:r>
              <a:rPr lang="hr-HR" dirty="0"/>
              <a:t>zareze</a:t>
            </a:r>
            <a:r>
              <a:rPr lang="hr-HR" dirty="0" smtClean="0"/>
              <a:t>.</a:t>
            </a:r>
          </a:p>
          <a:p>
            <a:r>
              <a:rPr lang="hr-HR" dirty="0" smtClean="0"/>
              <a:t>Niti imaš brige niti imaš pameti.</a:t>
            </a:r>
          </a:p>
          <a:p>
            <a:r>
              <a:rPr lang="hr-HR" dirty="0" smtClean="0"/>
              <a:t>Ozdravio je dakle bio je spreman za školu.</a:t>
            </a:r>
          </a:p>
          <a:p>
            <a:r>
              <a:rPr lang="hr-HR" dirty="0" smtClean="0"/>
              <a:t>Antonio nije želio jesti povrće već je htio pojesti hamburger.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98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00400" y="764373"/>
            <a:ext cx="8305800" cy="15935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1845" y="1101012"/>
            <a:ext cx="11178073" cy="5117673"/>
          </a:xfrm>
        </p:spPr>
        <p:txBody>
          <a:bodyPr/>
          <a:lstStyle/>
          <a:p>
            <a:r>
              <a:rPr lang="hr-HR" dirty="0"/>
              <a:t>Ili imaš </a:t>
            </a:r>
            <a:r>
              <a:rPr lang="hr-HR" dirty="0" smtClean="0"/>
              <a:t>sreće, </a:t>
            </a:r>
            <a:r>
              <a:rPr lang="hr-HR" dirty="0"/>
              <a:t>ili nemaš</a:t>
            </a:r>
            <a:r>
              <a:rPr lang="hr-HR" dirty="0" smtClean="0"/>
              <a:t>. - rastavna</a:t>
            </a:r>
            <a:endParaRPr lang="hr-HR" dirty="0"/>
          </a:p>
          <a:p>
            <a:r>
              <a:rPr lang="hr-HR" dirty="0"/>
              <a:t>Treba jesti zdravo, piti puno vode, puno se </a:t>
            </a:r>
            <a:r>
              <a:rPr lang="hr-HR" dirty="0" smtClean="0"/>
              <a:t>kretati, </a:t>
            </a:r>
            <a:r>
              <a:rPr lang="hr-HR" dirty="0"/>
              <a:t>vježbati svaki dan</a:t>
            </a:r>
            <a:r>
              <a:rPr lang="hr-HR" dirty="0" smtClean="0"/>
              <a:t>. - Reč. niz</a:t>
            </a:r>
            <a:endParaRPr lang="hr-HR" dirty="0"/>
          </a:p>
          <a:p>
            <a:r>
              <a:rPr lang="hr-HR" dirty="0"/>
              <a:t>Svi su ponijeli svoje omiljene </a:t>
            </a:r>
            <a:r>
              <a:rPr lang="hr-HR" dirty="0" smtClean="0"/>
              <a:t>igrice, računala, </a:t>
            </a:r>
            <a:r>
              <a:rPr lang="hr-HR" dirty="0"/>
              <a:t>mobitele te najnovije igraće konzole</a:t>
            </a:r>
            <a:r>
              <a:rPr lang="hr-HR" dirty="0" smtClean="0"/>
              <a:t>. – jednostavna </a:t>
            </a:r>
            <a:endParaRPr lang="hr-HR" dirty="0"/>
          </a:p>
          <a:p>
            <a:r>
              <a:rPr lang="hr-HR" dirty="0"/>
              <a:t>Već dugo učim ove </a:t>
            </a:r>
            <a:r>
              <a:rPr lang="hr-HR" dirty="0" smtClean="0"/>
              <a:t>rečenice, </a:t>
            </a:r>
            <a:r>
              <a:rPr lang="hr-HR" dirty="0"/>
              <a:t>ali uvijek zaboravljam zareze</a:t>
            </a:r>
            <a:r>
              <a:rPr lang="hr-HR" dirty="0" smtClean="0"/>
              <a:t>. – suprotna </a:t>
            </a:r>
            <a:endParaRPr lang="hr-HR" dirty="0"/>
          </a:p>
          <a:p>
            <a:r>
              <a:rPr lang="hr-HR" dirty="0"/>
              <a:t>Sve rečenice dobro </a:t>
            </a:r>
            <a:r>
              <a:rPr lang="hr-HR" dirty="0" smtClean="0"/>
              <a:t>znam, </a:t>
            </a:r>
            <a:r>
              <a:rPr lang="hr-HR" dirty="0"/>
              <a:t>jedino što zaboravljam zareze</a:t>
            </a:r>
            <a:r>
              <a:rPr lang="hr-HR" dirty="0" smtClean="0"/>
              <a:t>. – isključna </a:t>
            </a:r>
            <a:endParaRPr lang="hr-HR" dirty="0"/>
          </a:p>
          <a:p>
            <a:r>
              <a:rPr lang="hr-HR" dirty="0"/>
              <a:t>Niti imaš </a:t>
            </a:r>
            <a:r>
              <a:rPr lang="hr-HR" dirty="0" smtClean="0"/>
              <a:t>brige, </a:t>
            </a:r>
            <a:r>
              <a:rPr lang="hr-HR" dirty="0"/>
              <a:t>niti imaš pameti</a:t>
            </a:r>
            <a:r>
              <a:rPr lang="hr-HR" dirty="0" smtClean="0"/>
              <a:t>. – sastavna </a:t>
            </a:r>
            <a:endParaRPr lang="hr-HR" dirty="0"/>
          </a:p>
          <a:p>
            <a:r>
              <a:rPr lang="hr-HR" dirty="0"/>
              <a:t>Ozdravio </a:t>
            </a:r>
            <a:r>
              <a:rPr lang="hr-HR" dirty="0" smtClean="0"/>
              <a:t>je, </a:t>
            </a:r>
            <a:r>
              <a:rPr lang="hr-HR" dirty="0"/>
              <a:t>dakle bio je spreman za školu</a:t>
            </a:r>
            <a:r>
              <a:rPr lang="hr-HR" dirty="0" smtClean="0"/>
              <a:t>. – zaključna </a:t>
            </a:r>
            <a:endParaRPr lang="hr-HR" dirty="0"/>
          </a:p>
          <a:p>
            <a:r>
              <a:rPr lang="hr-HR" dirty="0"/>
              <a:t>Antonio nije želio jesti </a:t>
            </a:r>
            <a:r>
              <a:rPr lang="hr-HR" dirty="0" smtClean="0"/>
              <a:t>povrće, </a:t>
            </a:r>
            <a:r>
              <a:rPr lang="hr-HR" dirty="0"/>
              <a:t>već je htio pojesti hamburger</a:t>
            </a:r>
            <a:r>
              <a:rPr lang="hr-HR" smtClean="0"/>
              <a:t>. - suprotna 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1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6057" y="174171"/>
            <a:ext cx="10940143" cy="1883230"/>
          </a:xfrm>
        </p:spPr>
        <p:txBody>
          <a:bodyPr>
            <a:noAutofit/>
          </a:bodyPr>
          <a:lstStyle/>
          <a:p>
            <a:r>
              <a:rPr lang="hr-HR" sz="2800" dirty="0" smtClean="0"/>
              <a:t>1. Odredi vrstu jednostavne rečenice prema predikatu (</a:t>
            </a:r>
            <a:r>
              <a:rPr lang="hr-HR" sz="2000" dirty="0" smtClean="0"/>
              <a:t>Glagolski, imenski, </a:t>
            </a:r>
            <a:r>
              <a:rPr lang="hr-HR" sz="2000" dirty="0" err="1" smtClean="0"/>
              <a:t>bespredikatna</a:t>
            </a:r>
            <a:r>
              <a:rPr lang="hr-HR" sz="2800" dirty="0" smtClean="0"/>
              <a:t>), subjektu (</a:t>
            </a:r>
            <a:r>
              <a:rPr lang="hr-HR" sz="2000" dirty="0" smtClean="0"/>
              <a:t>izrečen, neizrečen, s više subjekata, besubjektna</a:t>
            </a:r>
            <a:r>
              <a:rPr lang="hr-HR" sz="2800" dirty="0" smtClean="0"/>
              <a:t>) i po sastavu (</a:t>
            </a:r>
            <a:r>
              <a:rPr lang="hr-HR" sz="2000" dirty="0" smtClean="0"/>
              <a:t>jednostavna proširena i </a:t>
            </a:r>
            <a:r>
              <a:rPr lang="hr-HR" sz="2000" dirty="0" err="1" smtClean="0"/>
              <a:t>neproširena</a:t>
            </a:r>
            <a:r>
              <a:rPr lang="hr-HR" sz="2800" dirty="0" smtClean="0"/>
              <a:t>).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A) Utakmica je bila zanimljiva.</a:t>
            </a:r>
          </a:p>
          <a:p>
            <a:r>
              <a:rPr lang="hr-HR" sz="2800" dirty="0" smtClean="0"/>
              <a:t>B) Velika pobjeda Hrvatske!</a:t>
            </a:r>
          </a:p>
          <a:p>
            <a:r>
              <a:rPr lang="hr-HR" sz="2800" dirty="0" smtClean="0"/>
              <a:t>C) Pas je veselo mahao repom.</a:t>
            </a:r>
          </a:p>
          <a:p>
            <a:r>
              <a:rPr lang="hr-HR" sz="2800" dirty="0" smtClean="0"/>
              <a:t>D) Pjevalo se po gradskim ulicama.</a:t>
            </a:r>
          </a:p>
          <a:p>
            <a:r>
              <a:rPr lang="hr-HR" sz="2800" dirty="0" smtClean="0"/>
              <a:t>E) Iva sluša.</a:t>
            </a:r>
          </a:p>
          <a:p>
            <a:r>
              <a:rPr lang="hr-HR" sz="2800" dirty="0" smtClean="0"/>
              <a:t>F) Sluša glazbu.</a:t>
            </a:r>
          </a:p>
          <a:p>
            <a:r>
              <a:rPr lang="hr-HR" sz="2800" dirty="0" smtClean="0"/>
              <a:t>G) Sjajno!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8948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8457" y="326571"/>
            <a:ext cx="9910665" cy="100770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8539" y="1474237"/>
            <a:ext cx="11067661" cy="4744449"/>
          </a:xfrm>
        </p:spPr>
        <p:txBody>
          <a:bodyPr>
            <a:normAutofit/>
          </a:bodyPr>
          <a:lstStyle/>
          <a:p>
            <a:r>
              <a:rPr lang="hr-HR" sz="2000" dirty="0"/>
              <a:t>A) Utakmica je bila zanimljiva</a:t>
            </a:r>
            <a:r>
              <a:rPr lang="hr-HR" sz="2000" dirty="0" smtClean="0"/>
              <a:t>. – jednostavna  </a:t>
            </a:r>
            <a:r>
              <a:rPr lang="hr-HR" sz="2000" dirty="0" err="1" smtClean="0"/>
              <a:t>neproširena</a:t>
            </a:r>
            <a:r>
              <a:rPr lang="hr-HR" sz="2000" dirty="0" smtClean="0"/>
              <a:t>, imenski P, izrečen S</a:t>
            </a:r>
            <a:endParaRPr lang="hr-HR" sz="2000" dirty="0"/>
          </a:p>
          <a:p>
            <a:r>
              <a:rPr lang="hr-HR" sz="2000" dirty="0"/>
              <a:t>B) Velika pobjeda Hrvatske</a:t>
            </a:r>
            <a:r>
              <a:rPr lang="hr-HR" sz="2000" dirty="0" smtClean="0"/>
              <a:t>! – </a:t>
            </a:r>
            <a:r>
              <a:rPr lang="hr-HR" sz="2000" dirty="0" err="1" smtClean="0"/>
              <a:t>neoglagoljena</a:t>
            </a:r>
            <a:r>
              <a:rPr lang="hr-HR" sz="2000" dirty="0" smtClean="0"/>
              <a:t> (</a:t>
            </a:r>
            <a:r>
              <a:rPr lang="hr-HR" sz="2000" dirty="0" err="1" smtClean="0"/>
              <a:t>bespredikatna</a:t>
            </a:r>
            <a:r>
              <a:rPr lang="hr-HR" sz="2000" dirty="0" smtClean="0"/>
              <a:t>)</a:t>
            </a:r>
            <a:endParaRPr lang="hr-HR" sz="2000" dirty="0"/>
          </a:p>
          <a:p>
            <a:r>
              <a:rPr lang="hr-HR" sz="2000" dirty="0"/>
              <a:t>C) Pas je veselo mahao repom</a:t>
            </a:r>
            <a:r>
              <a:rPr lang="hr-HR" sz="2000" dirty="0" smtClean="0"/>
              <a:t>. </a:t>
            </a:r>
            <a:r>
              <a:rPr lang="hr-HR" sz="2000" dirty="0"/>
              <a:t>– jednostavna  </a:t>
            </a:r>
            <a:r>
              <a:rPr lang="hr-HR" sz="2000" dirty="0" smtClean="0"/>
              <a:t>proširena</a:t>
            </a:r>
            <a:r>
              <a:rPr lang="hr-HR" sz="2000" dirty="0"/>
              <a:t>, </a:t>
            </a:r>
            <a:r>
              <a:rPr lang="hr-HR" sz="2000" dirty="0" smtClean="0"/>
              <a:t>glagolski </a:t>
            </a:r>
            <a:r>
              <a:rPr lang="hr-HR" sz="2000" dirty="0"/>
              <a:t>P, izrečen </a:t>
            </a:r>
            <a:r>
              <a:rPr lang="hr-HR" sz="2000" dirty="0" smtClean="0"/>
              <a:t>S</a:t>
            </a:r>
            <a:endParaRPr lang="hr-HR" sz="2000" dirty="0"/>
          </a:p>
          <a:p>
            <a:r>
              <a:rPr lang="hr-HR" sz="2000" dirty="0"/>
              <a:t>D) Pjevalo se po gradskim ulicama</a:t>
            </a:r>
            <a:r>
              <a:rPr lang="hr-HR" sz="2000" dirty="0" smtClean="0"/>
              <a:t>. </a:t>
            </a:r>
            <a:r>
              <a:rPr lang="hr-HR" sz="2000" dirty="0"/>
              <a:t>– jednostavna  </a:t>
            </a:r>
            <a:r>
              <a:rPr lang="hr-HR" sz="2000" dirty="0" smtClean="0"/>
              <a:t>proširena</a:t>
            </a:r>
            <a:r>
              <a:rPr lang="hr-HR" sz="2000" dirty="0"/>
              <a:t>, </a:t>
            </a:r>
            <a:r>
              <a:rPr lang="hr-HR" sz="2000" dirty="0" smtClean="0"/>
              <a:t>glagolski </a:t>
            </a:r>
            <a:r>
              <a:rPr lang="hr-HR" sz="2000" dirty="0"/>
              <a:t>P, </a:t>
            </a:r>
            <a:r>
              <a:rPr lang="hr-HR" sz="2000" dirty="0" smtClean="0"/>
              <a:t>besubjektna</a:t>
            </a:r>
            <a:endParaRPr lang="hr-HR" sz="2000" dirty="0"/>
          </a:p>
          <a:p>
            <a:r>
              <a:rPr lang="hr-HR" sz="2000" dirty="0"/>
              <a:t>E) Iva sluša</a:t>
            </a:r>
            <a:r>
              <a:rPr lang="hr-HR" sz="2000" dirty="0" smtClean="0"/>
              <a:t>. </a:t>
            </a:r>
            <a:r>
              <a:rPr lang="hr-HR" sz="2000" dirty="0"/>
              <a:t>– jednostavna  </a:t>
            </a:r>
            <a:r>
              <a:rPr lang="hr-HR" sz="2000" dirty="0" err="1"/>
              <a:t>neproširena</a:t>
            </a:r>
            <a:r>
              <a:rPr lang="hr-HR" sz="2000" dirty="0"/>
              <a:t>, </a:t>
            </a:r>
            <a:r>
              <a:rPr lang="hr-HR" sz="2000" dirty="0" smtClean="0"/>
              <a:t>glagolski </a:t>
            </a:r>
            <a:r>
              <a:rPr lang="hr-HR" sz="2000" dirty="0"/>
              <a:t>P, izrečen </a:t>
            </a:r>
            <a:r>
              <a:rPr lang="hr-HR" sz="2000" dirty="0" smtClean="0"/>
              <a:t>S</a:t>
            </a:r>
            <a:endParaRPr lang="hr-HR" sz="2000" dirty="0"/>
          </a:p>
          <a:p>
            <a:r>
              <a:rPr lang="hr-HR" sz="2000" dirty="0"/>
              <a:t>F) Sluša glazbu</a:t>
            </a:r>
            <a:r>
              <a:rPr lang="hr-HR" sz="2000" dirty="0" smtClean="0"/>
              <a:t>.</a:t>
            </a:r>
            <a:r>
              <a:rPr lang="hr-HR" sz="2000" dirty="0"/>
              <a:t> – jednostavna  </a:t>
            </a:r>
            <a:r>
              <a:rPr lang="hr-HR" sz="2000" dirty="0" smtClean="0"/>
              <a:t>proširena</a:t>
            </a:r>
            <a:r>
              <a:rPr lang="hr-HR" sz="2000" dirty="0"/>
              <a:t>, </a:t>
            </a:r>
            <a:r>
              <a:rPr lang="hr-HR" sz="2000" dirty="0" smtClean="0"/>
              <a:t>glagolski </a:t>
            </a:r>
            <a:r>
              <a:rPr lang="hr-HR" sz="2000" dirty="0"/>
              <a:t>P, </a:t>
            </a:r>
            <a:r>
              <a:rPr lang="hr-HR" sz="2000" dirty="0" smtClean="0"/>
              <a:t>neizrečen S</a:t>
            </a:r>
            <a:endParaRPr lang="hr-HR" sz="2000" dirty="0"/>
          </a:p>
          <a:p>
            <a:r>
              <a:rPr lang="hr-HR" sz="2000" dirty="0"/>
              <a:t>G) Sjajno</a:t>
            </a:r>
            <a:r>
              <a:rPr lang="hr-HR" sz="2000" dirty="0" smtClean="0"/>
              <a:t>! – </a:t>
            </a:r>
            <a:r>
              <a:rPr lang="hr-HR" sz="2000" dirty="0" err="1" smtClean="0"/>
              <a:t>neoglagoljena</a:t>
            </a:r>
            <a:r>
              <a:rPr lang="hr-HR" sz="2000" dirty="0" smtClean="0"/>
              <a:t> (</a:t>
            </a:r>
            <a:r>
              <a:rPr lang="hr-HR" sz="2000" dirty="0" err="1" smtClean="0"/>
              <a:t>bespredikatna</a:t>
            </a:r>
            <a:r>
              <a:rPr lang="hr-HR" sz="2000" dirty="0" smtClean="0"/>
              <a:t>)</a:t>
            </a:r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22603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Prepiši rečenice te zaokruži </a:t>
            </a:r>
            <a:r>
              <a:rPr lang="hr-HR" i="1" dirty="0" smtClean="0"/>
              <a:t>uljeza</a:t>
            </a:r>
            <a:r>
              <a:rPr lang="hr-HR" dirty="0" smtClean="0"/>
              <a:t>. </a:t>
            </a:r>
            <a:r>
              <a:rPr lang="hr-HR" dirty="0" smtClean="0"/>
              <a:t>Objasni zašto.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A) Gledali smo utakmicu.</a:t>
            </a:r>
          </a:p>
          <a:p>
            <a:r>
              <a:rPr lang="hr-HR" sz="2800" dirty="0" smtClean="0"/>
              <a:t>B) S tribina se glasno navijalo.</a:t>
            </a:r>
          </a:p>
          <a:p>
            <a:r>
              <a:rPr lang="hr-HR" sz="2800" dirty="0" smtClean="0"/>
              <a:t>C) Bila je vrlo zanimljiva cijelo vrijeme. </a:t>
            </a:r>
          </a:p>
          <a:p>
            <a:r>
              <a:rPr lang="hr-HR" sz="2800" dirty="0" smtClean="0"/>
              <a:t>D) Pobijedili smo.</a:t>
            </a:r>
          </a:p>
          <a:p>
            <a:r>
              <a:rPr lang="hr-HR" sz="2800" dirty="0" smtClean="0"/>
              <a:t>E) Mi smo osvojili svoj prvi trofej.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7234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A) Gledali smo utakmicu.</a:t>
            </a:r>
          </a:p>
          <a:p>
            <a:r>
              <a:rPr lang="hr-HR" sz="2400" dirty="0"/>
              <a:t>B) S tribina se glasno navijalo</a:t>
            </a:r>
            <a:r>
              <a:rPr lang="hr-HR" sz="2400" dirty="0" smtClean="0"/>
              <a:t>. – jedina besubjektna</a:t>
            </a:r>
            <a:endParaRPr lang="hr-HR" sz="2400" dirty="0"/>
          </a:p>
          <a:p>
            <a:r>
              <a:rPr lang="hr-HR" sz="2400" dirty="0"/>
              <a:t>C) Bila je vrlo zanimljiva cijelo vrijeme. </a:t>
            </a:r>
            <a:r>
              <a:rPr lang="hr-HR" sz="2400" dirty="0" smtClean="0"/>
              <a:t>– jedina s imenskim P</a:t>
            </a:r>
            <a:endParaRPr lang="hr-HR" sz="2400" dirty="0"/>
          </a:p>
          <a:p>
            <a:r>
              <a:rPr lang="hr-HR" sz="2400" dirty="0"/>
              <a:t>D) Pobijedili smo</a:t>
            </a:r>
            <a:r>
              <a:rPr lang="hr-HR" sz="2400" dirty="0" smtClean="0"/>
              <a:t>. – jedina </a:t>
            </a:r>
            <a:r>
              <a:rPr lang="hr-HR" sz="2400" dirty="0" err="1" smtClean="0"/>
              <a:t>neproširena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/>
              <a:t>E) Mi smo osvojili svoj prvi trofej</a:t>
            </a:r>
            <a:r>
              <a:rPr lang="hr-HR" sz="2400" dirty="0" smtClean="0"/>
              <a:t>. – jedina s izrečenim subjektom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086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5063" y="357051"/>
            <a:ext cx="10731137" cy="1700350"/>
          </a:xfrm>
        </p:spPr>
        <p:txBody>
          <a:bodyPr>
            <a:normAutofit/>
          </a:bodyPr>
          <a:lstStyle/>
          <a:p>
            <a:r>
              <a:rPr lang="hr-HR" dirty="0" smtClean="0"/>
              <a:t>3. Iz jednostavnih proširenih rečenica izdvoji jednostavne </a:t>
            </a:r>
            <a:r>
              <a:rPr lang="hr-HR" dirty="0" err="1" smtClean="0"/>
              <a:t>neproširene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Oni su stajali pored ograde iza kuće.</a:t>
            </a:r>
          </a:p>
          <a:p>
            <a:r>
              <a:rPr lang="hr-HR" dirty="0" smtClean="0"/>
              <a:t>Nije ju htio pozvati. </a:t>
            </a:r>
          </a:p>
          <a:p>
            <a:r>
              <a:rPr lang="hr-HR" dirty="0" smtClean="0"/>
              <a:t>U susjednoj kući je stanovao moj dobar prijatelj Mirko.</a:t>
            </a:r>
          </a:p>
          <a:p>
            <a:r>
              <a:rPr lang="hr-HR" dirty="0" smtClean="0"/>
              <a:t>Stari čovjek me je htio nešto upitati.</a:t>
            </a:r>
          </a:p>
          <a:p>
            <a:r>
              <a:rPr lang="hr-HR" dirty="0" smtClean="0"/>
              <a:t>Oni će uvijek biti najbolji u rukometu.</a:t>
            </a:r>
          </a:p>
          <a:p>
            <a:r>
              <a:rPr lang="hr-HR" dirty="0" smtClean="0"/>
              <a:t>Roman ću vratiti.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1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69770" y="764373"/>
            <a:ext cx="8436429" cy="280656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8539" y="1296956"/>
            <a:ext cx="11206065" cy="4889240"/>
          </a:xfrm>
        </p:spPr>
        <p:txBody>
          <a:bodyPr/>
          <a:lstStyle/>
          <a:p>
            <a:r>
              <a:rPr lang="hr-HR" dirty="0"/>
              <a:t>Oni su </a:t>
            </a:r>
            <a:r>
              <a:rPr lang="hr-HR" dirty="0" smtClean="0"/>
              <a:t>stajali.</a:t>
            </a:r>
            <a:endParaRPr lang="hr-HR" dirty="0"/>
          </a:p>
          <a:p>
            <a:r>
              <a:rPr lang="hr-HR" dirty="0"/>
              <a:t>Nije </a:t>
            </a:r>
            <a:r>
              <a:rPr lang="hr-HR" dirty="0" smtClean="0"/>
              <a:t>htio </a:t>
            </a:r>
            <a:r>
              <a:rPr lang="hr-HR" dirty="0"/>
              <a:t>pozvati. </a:t>
            </a:r>
          </a:p>
          <a:p>
            <a:r>
              <a:rPr lang="hr-HR" dirty="0" smtClean="0"/>
              <a:t>Mirko </a:t>
            </a:r>
            <a:r>
              <a:rPr lang="hr-HR" dirty="0"/>
              <a:t>je </a:t>
            </a:r>
            <a:r>
              <a:rPr lang="hr-HR" dirty="0" smtClean="0"/>
              <a:t>stanovao.</a:t>
            </a:r>
            <a:endParaRPr lang="hr-HR" dirty="0"/>
          </a:p>
          <a:p>
            <a:r>
              <a:rPr lang="hr-HR" dirty="0" smtClean="0"/>
              <a:t>Čovjek </a:t>
            </a:r>
            <a:r>
              <a:rPr lang="hr-HR" dirty="0"/>
              <a:t>je htio </a:t>
            </a:r>
            <a:r>
              <a:rPr lang="hr-HR" dirty="0" smtClean="0"/>
              <a:t>upitati</a:t>
            </a:r>
            <a:r>
              <a:rPr lang="hr-HR" dirty="0"/>
              <a:t>.</a:t>
            </a:r>
          </a:p>
          <a:p>
            <a:r>
              <a:rPr lang="hr-HR" dirty="0"/>
              <a:t>Oni će </a:t>
            </a:r>
            <a:r>
              <a:rPr lang="hr-HR" dirty="0" smtClean="0"/>
              <a:t>biti najbolji.</a:t>
            </a:r>
            <a:endParaRPr lang="hr-HR" dirty="0"/>
          </a:p>
          <a:p>
            <a:r>
              <a:rPr lang="hr-HR" dirty="0" smtClean="0"/>
              <a:t>Vratit ću.  (ja)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842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48343"/>
            <a:ext cx="10820400" cy="17090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4. Zadane rečenice s izrečenim subjektima preoblikuj u rečenice s neizrečenim subjektima. </a:t>
            </a:r>
            <a:r>
              <a:rPr lang="hr-HR" sz="3100" dirty="0" smtClean="0"/>
              <a:t>(redoslijed riječi se može promijeniti.)</a:t>
            </a:r>
            <a:endParaRPr lang="hr-HR" sz="3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Taj Zlatkov plan je na kraju propao.</a:t>
            </a:r>
          </a:p>
          <a:p>
            <a:r>
              <a:rPr lang="hr-HR" sz="2800" dirty="0" smtClean="0"/>
              <a:t>U ključnom trenutku nam se ukazalo rješenje.</a:t>
            </a:r>
          </a:p>
          <a:p>
            <a:r>
              <a:rPr lang="hr-HR" sz="2800" dirty="0" smtClean="0"/>
              <a:t>Autom sam ja doputovao s mora još prošli tjedan.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66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Na kraju je </a:t>
            </a:r>
            <a:r>
              <a:rPr lang="hr-HR" sz="2400" dirty="0"/>
              <a:t>propao.</a:t>
            </a:r>
          </a:p>
          <a:p>
            <a:r>
              <a:rPr lang="hr-HR" sz="2400" dirty="0" smtClean="0"/>
              <a:t>Ukazalo nam se u </a:t>
            </a:r>
            <a:r>
              <a:rPr lang="hr-HR" sz="2400" dirty="0"/>
              <a:t>ključnom </a:t>
            </a:r>
            <a:r>
              <a:rPr lang="hr-HR" sz="2400" dirty="0" smtClean="0"/>
              <a:t>trenutku.</a:t>
            </a:r>
            <a:endParaRPr lang="hr-HR" sz="2400" dirty="0"/>
          </a:p>
          <a:p>
            <a:r>
              <a:rPr lang="hr-HR" sz="2400" dirty="0"/>
              <a:t>Autom sam </a:t>
            </a:r>
            <a:r>
              <a:rPr lang="hr-HR" sz="2400" dirty="0" smtClean="0"/>
              <a:t>doputovao </a:t>
            </a:r>
            <a:r>
              <a:rPr lang="hr-HR" sz="2400" dirty="0"/>
              <a:t>s mora još prošli tjedan.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9737639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TM04033937[[fn=Isparavanje]]</Template>
  <TotalTime>131</TotalTime>
  <Words>785</Words>
  <Application>Microsoft Office PowerPoint</Application>
  <PresentationFormat>Široki zaslon</PresentationFormat>
  <Paragraphs>81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Isparavanje</vt:lpstr>
      <vt:lpstr>JEDNOSTAVNE I NEZAVISNOSLOŽENE REČENICE</vt:lpstr>
      <vt:lpstr>1. Odredi vrstu jednostavne rečenice prema predikatu (Glagolski, imenski, bespredikatna), subjektu (izrečen, neizrečen, s više subjekata, besubjektna) i po sastavu (jednostavna proširena i neproširena).</vt:lpstr>
      <vt:lpstr>PowerPoint prezentacija</vt:lpstr>
      <vt:lpstr>2. Prepiši rečenice te zaokruži uljeza. Objasni zašto. </vt:lpstr>
      <vt:lpstr>PowerPoint prezentacija</vt:lpstr>
      <vt:lpstr>3. Iz jednostavnih proširenih rečenica izdvoji jednostavne neproširene.</vt:lpstr>
      <vt:lpstr>PowerPoint prezentacija</vt:lpstr>
      <vt:lpstr>4. Zadane rečenice s izrečenim subjektima preoblikuj u rečenice s neizrečenim subjektima. (redoslijed riječi se može promijeniti.)</vt:lpstr>
      <vt:lpstr>PowerPoint prezentacija</vt:lpstr>
      <vt:lpstr>5. Zadanu rečenice preoblikuj u upitne. (pazi na rečenični znak!)</vt:lpstr>
      <vt:lpstr>PowerPoint prezentacija</vt:lpstr>
      <vt:lpstr>6. Zadane jesne rečenice preoblikuj u niječne. </vt:lpstr>
      <vt:lpstr>PowerPoint prezentacija</vt:lpstr>
      <vt:lpstr>7. Upiši zareze gdje su potrebni. Odredi vrstu rečenice (jednostavna, niz, sastavna, suprotna, rastavna, isključna, zaključna).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JEDNOSTAVNE I NEZAVISNOSLOŽENE REČENICE</dc:title>
  <dc:creator>Windows korisnik</dc:creator>
  <cp:lastModifiedBy>Iva Buljat</cp:lastModifiedBy>
  <cp:revision>11</cp:revision>
  <dcterms:created xsi:type="dcterms:W3CDTF">2018-02-20T10:30:37Z</dcterms:created>
  <dcterms:modified xsi:type="dcterms:W3CDTF">2020-02-24T08:55:37Z</dcterms:modified>
</cp:coreProperties>
</file>