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76" r:id="rId24"/>
    <p:sldId id="286" r:id="rId25"/>
    <p:sldId id="277" r:id="rId26"/>
    <p:sldId id="287" r:id="rId27"/>
    <p:sldId id="278" r:id="rId28"/>
    <p:sldId id="288" r:id="rId29"/>
    <p:sldId id="279" r:id="rId30"/>
    <p:sldId id="280" r:id="rId31"/>
    <p:sldId id="281" r:id="rId32"/>
    <p:sldId id="282" r:id="rId33"/>
    <p:sldId id="283" r:id="rId34"/>
    <p:sldId id="284" r:id="rId3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6000" b="0" strike="noStrike" spc="-1">
                <a:solidFill>
                  <a:srgbClr val="000000"/>
                </a:solidFill>
                <a:latin typeface="Calibri Light"/>
              </a:rPr>
              <a:t>Uredite stil naslova matrice</a:t>
            </a:r>
            <a:endParaRPr lang="sr-Latn-R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B234127-47B5-4FD6-8C2C-740C55B6C1CE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16.1.2020.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6CEE787-7B9D-4D21-8BFE-0AB71D185A83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Uredite stil naslova matrice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Uredite stilove teksta matrice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Druga razina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Treća razina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Četvrta razina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Peta razina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5433E28-6479-4347-A07A-9446CBF61150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16.1.2020.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B9B78D1-E8D7-45D9-9418-A3CB15965A74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43416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sr-Latn-RS" sz="6000" b="0" strike="noStrike" spc="-1">
                <a:solidFill>
                  <a:srgbClr val="000000"/>
                </a:solidFill>
                <a:latin typeface="Calibri Light"/>
              </a:rPr>
              <a:t>Rečenični dijelovi/gramatički ustroj rečenice (jednostavna rečenica)</a:t>
            </a:r>
            <a:endParaRPr lang="sr-Latn-R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hr-H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hr-HR" sz="3200" b="0" strike="noStrike" spc="-1">
              <a:latin typeface="Arial"/>
            </a:endParaRPr>
          </a:p>
        </p:txBody>
      </p:sp>
      <p:pic>
        <p:nvPicPr>
          <p:cNvPr id="84" name="Slika 3"/>
          <p:cNvPicPr/>
          <p:nvPr/>
        </p:nvPicPr>
        <p:blipFill>
          <a:blip r:embed="rId2"/>
          <a:stretch/>
        </p:blipFill>
        <p:spPr>
          <a:xfrm>
            <a:off x="3194640" y="2667240"/>
            <a:ext cx="6705000" cy="419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38080" y="405360"/>
            <a:ext cx="10515240" cy="1284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1500" lnSpcReduction="20000"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Prepoznaj apozicije i objekte u rečenicama i dopuni ih atributima po želji. Subjekte ne dopunjuj!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838080" y="2064600"/>
            <a:ext cx="10515240" cy="4112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600" b="0" strike="noStrike" spc="-1">
                <a:solidFill>
                  <a:srgbClr val="000000"/>
                </a:solidFill>
                <a:latin typeface="Calibri"/>
              </a:rPr>
              <a:t>Pjesnik Matoš živio je i u gradu Parizu.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600" b="0" strike="noStrike" spc="-1">
                <a:solidFill>
                  <a:srgbClr val="000000"/>
                </a:solidFill>
                <a:latin typeface="Calibri"/>
              </a:rPr>
              <a:t>Svi učenici su ovaj mjesec pročitali lektiru.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600" b="0" strike="noStrike" spc="-1">
                <a:solidFill>
                  <a:srgbClr val="000000"/>
                </a:solidFill>
                <a:latin typeface="Calibri"/>
              </a:rPr>
              <a:t>Automobil mi je popravio majstor Pero.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600" b="0" strike="noStrike" spc="-1">
                <a:solidFill>
                  <a:srgbClr val="000000"/>
                </a:solidFill>
                <a:latin typeface="Calibri"/>
              </a:rPr>
              <a:t>U šumi Musapstan i u današnje vrijeme žive brojne životinje. </a:t>
            </a:r>
          </a:p>
        </p:txBody>
      </p:sp>
      <p:pic>
        <p:nvPicPr>
          <p:cNvPr id="103" name="Slika 3"/>
          <p:cNvPicPr/>
          <p:nvPr/>
        </p:nvPicPr>
        <p:blipFill>
          <a:blip r:embed="rId2"/>
          <a:stretch/>
        </p:blipFill>
        <p:spPr>
          <a:xfrm>
            <a:off x="9584640" y="749880"/>
            <a:ext cx="2210760" cy="3216960"/>
          </a:xfrm>
          <a:prstGeom prst="rect">
            <a:avLst/>
          </a:prstGeom>
          <a:ln>
            <a:noFill/>
          </a:ln>
        </p:spPr>
      </p:pic>
      <p:pic>
        <p:nvPicPr>
          <p:cNvPr id="104" name="Slika 4"/>
          <p:cNvPicPr/>
          <p:nvPr/>
        </p:nvPicPr>
        <p:blipFill>
          <a:blip r:embed="rId3"/>
          <a:stretch/>
        </p:blipFill>
        <p:spPr>
          <a:xfrm>
            <a:off x="4275360" y="4412160"/>
            <a:ext cx="3463200" cy="234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u="sng" strike="noStrike" spc="-1">
                <a:solidFill>
                  <a:srgbClr val="000000"/>
                </a:solidFill>
                <a:uFillTx/>
                <a:latin typeface="Calibri Light"/>
              </a:rPr>
              <a:t>Apozicija; </a:t>
            </a:r>
            <a:r>
              <a:rPr lang="sr-Latn-RS" sz="4400" b="1" strike="noStrike" spc="-1">
                <a:solidFill>
                  <a:srgbClr val="000000"/>
                </a:solidFill>
                <a:latin typeface="Calibri Light"/>
              </a:rPr>
              <a:t>objekt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u="sng" strike="noStrike" spc="-1">
                <a:solidFill>
                  <a:srgbClr val="000000"/>
                </a:solidFill>
                <a:uFillTx/>
                <a:latin typeface="Calibri"/>
              </a:rPr>
              <a:t>Pjesnik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 Matoš živio je i u </a:t>
            </a:r>
            <a:r>
              <a:rPr lang="sr-Latn-RS" sz="2800" b="0" u="sng" strike="noStrike" spc="-1">
                <a:solidFill>
                  <a:srgbClr val="000000"/>
                </a:solidFill>
                <a:uFillTx/>
                <a:latin typeface="Calibri"/>
              </a:rPr>
              <a:t>gradu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 Parizu.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Svi učenici su ovaj mjesec pročitali </a:t>
            </a:r>
            <a:r>
              <a:rPr lang="sr-Latn-RS" sz="2800" b="1" strike="noStrike" spc="-1">
                <a:solidFill>
                  <a:srgbClr val="000000"/>
                </a:solidFill>
                <a:latin typeface="Calibri"/>
              </a:rPr>
              <a:t>lektiru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1" strike="noStrike" spc="-1">
                <a:solidFill>
                  <a:srgbClr val="000000"/>
                </a:solidFill>
                <a:latin typeface="Calibri"/>
              </a:rPr>
              <a:t>Automobil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 mi je popravio </a:t>
            </a:r>
            <a:r>
              <a:rPr lang="sr-Latn-RS" sz="2800" b="0" u="sng" strike="noStrike" spc="-1">
                <a:solidFill>
                  <a:srgbClr val="000000"/>
                </a:solidFill>
                <a:uFillTx/>
                <a:latin typeface="Calibri"/>
              </a:rPr>
              <a:t>majsto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r Pero.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U </a:t>
            </a:r>
            <a:r>
              <a:rPr lang="sr-Latn-RS" sz="2800" b="0" u="sng" strike="noStrike" spc="-1">
                <a:solidFill>
                  <a:srgbClr val="000000"/>
                </a:solidFill>
                <a:uFillTx/>
                <a:latin typeface="Calibri"/>
              </a:rPr>
              <a:t>šumi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 Musapstan i u današnje vrijeme žive brojne životinje.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Iz zadanoga teksta prepiši predikate. Razvrstaj ih na glagolske i imenske.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Sova je vrlo korisna i lijepa ptica. Obitava u šumi, ali susrećemo ju i u blizini polja. Ima mekano perje, osobito na krilu, što joj omogućuje nečujan let. Sove su vješti lovci i uglavnom jedu male sisavce, kukce i ptice. Nekad su bile rasprostranjene znatno šire nego danas, a danas su zaštićene. Oduvijek su bile simbol mudrosti. Ne mogu se pripitomiti.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Glagolski: obitava, susrećemo, ima, omogućuje, jedu, ne mogu se pripitomiti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Imenski: je ptica, su lovci, su bile rasprostranjene, su zaštićene, su bile simbol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782280" y="365040"/>
            <a:ext cx="10571040" cy="1350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Priložne oznake 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Rezervirano mjesto sadržaja 3"/>
          <p:cNvPicPr/>
          <p:nvPr/>
        </p:nvPicPr>
        <p:blipFill>
          <a:blip r:embed="rId2"/>
          <a:stretch/>
        </p:blipFill>
        <p:spPr>
          <a:xfrm>
            <a:off x="681120" y="1325880"/>
            <a:ext cx="7367760" cy="553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Iz zadanih rečenica prepiši priložne oznake vremena.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Ptice selice odletjet će uskoro u toplije krajeve.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Medvjed se već sada polako sprema za svoj zimski san.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Nakon brojnih posjeta dalmatinskim mjestima, ove smo godine krenuli na terensku nastavu u Liku.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Slika 3"/>
          <p:cNvPicPr/>
          <p:nvPr/>
        </p:nvPicPr>
        <p:blipFill>
          <a:blip r:embed="rId2"/>
          <a:stretch/>
        </p:blipFill>
        <p:spPr>
          <a:xfrm>
            <a:off x="2552040" y="3896280"/>
            <a:ext cx="5264640" cy="278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560989" y="2062182"/>
            <a:ext cx="11349720" cy="181442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hr-HR" sz="2800" b="0" strike="noStrike" spc="-1" dirty="0">
                <a:latin typeface="Arial"/>
              </a:rPr>
              <a:t>Uskoro = POV; u toplije krajeve = POM</a:t>
            </a:r>
          </a:p>
          <a:p>
            <a:r>
              <a:rPr lang="hr-HR" sz="2800" b="0" strike="noStrike" spc="-1" dirty="0">
                <a:latin typeface="Arial"/>
              </a:rPr>
              <a:t>Već sada = POV; polako = PON</a:t>
            </a:r>
          </a:p>
          <a:p>
            <a:r>
              <a:rPr lang="hr-HR" sz="2800" b="0" strike="noStrike" spc="-1" dirty="0">
                <a:latin typeface="Arial"/>
              </a:rPr>
              <a:t>Nakon brojnih posjeta dalmatinskim mjestima = POV; ove godine = POV; na terensku nastavu u Liku = POM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Objekt (predmet radnje) – izravni i neizravni  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9" name="Rezervirano mjesto sadržaja 3"/>
          <p:cNvPicPr/>
          <p:nvPr/>
        </p:nvPicPr>
        <p:blipFill>
          <a:blip r:embed="rId2"/>
          <a:stretch/>
        </p:blipFill>
        <p:spPr>
          <a:xfrm>
            <a:off x="960840" y="2093760"/>
            <a:ext cx="6288120" cy="331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Prepiši samo rečenice s neizravnim objektom. Podcrtaj objekt.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U svim sam rečenicama </a:t>
            </a:r>
            <a:r>
              <a:rPr lang="sr-Latn-RS" sz="3200" b="0" strike="noStrike" spc="-1" dirty="0" err="1">
                <a:solidFill>
                  <a:srgbClr val="000000"/>
                </a:solidFill>
                <a:latin typeface="Calibri"/>
              </a:rPr>
              <a:t>točno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3200" b="0" strike="noStrike" spc="-1" dirty="0" err="1">
                <a:solidFill>
                  <a:srgbClr val="000000"/>
                </a:solidFill>
                <a:latin typeface="Calibri"/>
              </a:rPr>
              <a:t>riješio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objekte.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Prijatelj mi je dao griz sendviča na odmoru.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Oduševljeni smo bili fotografijama s izleta.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 err="1">
                <a:solidFill>
                  <a:srgbClr val="000000"/>
                </a:solidFill>
                <a:latin typeface="Calibri"/>
              </a:rPr>
              <a:t>Umijesite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glatko </a:t>
            </a:r>
            <a:r>
              <a:rPr lang="sr-Latn-RS" sz="3200" b="0" strike="noStrike" spc="-1" dirty="0" err="1">
                <a:solidFill>
                  <a:srgbClr val="000000"/>
                </a:solidFill>
                <a:latin typeface="Calibri"/>
              </a:rPr>
              <a:t>tijesto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od brašna, soli, ulja i vode.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Dodajte loptu treneru.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Ante mi je puno pričao o njoj.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3" name="Object 2"/>
          <p:cNvGraphicFramePr/>
          <p:nvPr>
            <p:extLst>
              <p:ext uri="{D42A27DB-BD31-4B8C-83A1-F6EECF244321}">
                <p14:modId xmlns:p14="http://schemas.microsoft.com/office/powerpoint/2010/main" val="3641717465"/>
              </p:ext>
            </p:extLst>
          </p:nvPr>
        </p:nvGraphicFramePr>
        <p:xfrm>
          <a:off x="844920" y="1825560"/>
          <a:ext cx="10508400" cy="434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0" imgH="0" progId="Excel.Sheet.12">
                  <p:embed/>
                </p:oleObj>
              </mc:Choice>
              <mc:Fallback>
                <p:oleObj r:id="rId3" imgW="0" imgH="0" progId="Excel.Sheet.12">
                  <p:embed/>
                  <p:pic>
                    <p:nvPicPr>
                      <p:cNvPr id="124" name="Objec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844920" y="1825560"/>
                        <a:ext cx="10508400" cy="43484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avokutnik 2"/>
          <p:cNvSpPr/>
          <p:nvPr/>
        </p:nvSpPr>
        <p:spPr>
          <a:xfrm>
            <a:off x="923925" y="1690200"/>
            <a:ext cx="9124950" cy="167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spc="-1" dirty="0">
                <a:solidFill>
                  <a:srgbClr val="000000"/>
                </a:solidFill>
                <a:latin typeface="Calibri"/>
              </a:rPr>
              <a:t>Oduševljeni smo bili </a:t>
            </a:r>
            <a:r>
              <a:rPr lang="sr-Latn-RS" sz="3200" u="sng" spc="-1" dirty="0">
                <a:solidFill>
                  <a:srgbClr val="000000"/>
                </a:solidFill>
                <a:latin typeface="Calibri"/>
              </a:rPr>
              <a:t>fotografijama</a:t>
            </a:r>
            <a:r>
              <a:rPr lang="sr-Latn-RS" sz="3200" spc="-1" dirty="0">
                <a:solidFill>
                  <a:srgbClr val="000000"/>
                </a:solidFill>
                <a:latin typeface="Calibri"/>
              </a:rPr>
              <a:t> s izleta.</a:t>
            </a:r>
          </a:p>
          <a:p>
            <a:pPr marL="228600" lvl="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spc="-1" dirty="0">
                <a:solidFill>
                  <a:srgbClr val="000000"/>
                </a:solidFill>
                <a:latin typeface="Calibri"/>
              </a:rPr>
              <a:t>Dodajte loptu </a:t>
            </a:r>
            <a:r>
              <a:rPr lang="sr-Latn-RS" sz="3200" u="sng" spc="-1" dirty="0">
                <a:solidFill>
                  <a:srgbClr val="000000"/>
                </a:solidFill>
                <a:latin typeface="Calibri"/>
              </a:rPr>
              <a:t>treneru</a:t>
            </a:r>
            <a:r>
              <a:rPr lang="sr-Latn-RS" sz="32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228600" lvl="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spc="-1" dirty="0">
                <a:solidFill>
                  <a:srgbClr val="000000"/>
                </a:solidFill>
                <a:latin typeface="Calibri"/>
              </a:rPr>
              <a:t>Ante </a:t>
            </a:r>
            <a:r>
              <a:rPr lang="sr-Latn-RS" sz="3200" u="sng" spc="-1" dirty="0">
                <a:solidFill>
                  <a:srgbClr val="000000"/>
                </a:solidFill>
                <a:latin typeface="Calibri"/>
              </a:rPr>
              <a:t>mi</a:t>
            </a:r>
            <a:r>
              <a:rPr lang="sr-Latn-RS" sz="3200" spc="-1" dirty="0">
                <a:solidFill>
                  <a:srgbClr val="000000"/>
                </a:solidFill>
                <a:latin typeface="Calibri"/>
              </a:rPr>
              <a:t> je puno pričao </a:t>
            </a:r>
            <a:r>
              <a:rPr lang="sr-Latn-RS" sz="3200" u="sng" spc="-1" dirty="0">
                <a:solidFill>
                  <a:srgbClr val="000000"/>
                </a:solidFill>
                <a:latin typeface="Calibri"/>
              </a:rPr>
              <a:t>o njoj.  </a:t>
            </a:r>
            <a:endParaRPr lang="sr-Latn-RS" sz="3200" u="sng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Apozicija 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Rezervirano mjesto sadržaja 3"/>
          <p:cNvPicPr/>
          <p:nvPr/>
        </p:nvPicPr>
        <p:blipFill>
          <a:blip r:embed="rId2"/>
          <a:stretch/>
        </p:blipFill>
        <p:spPr>
          <a:xfrm>
            <a:off x="113040" y="1403280"/>
            <a:ext cx="11151720" cy="445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Pronađi objekt u rečenicama, odredi mu vrstu te vrstu riječi kojom je izrečen te padež u kojem je.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Kupila mi je mama novu lampu za radni stol.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Rublje smo sušili na </a:t>
            </a:r>
            <a:r>
              <a:rPr lang="sr-Latn-RS" sz="3200" b="0" strike="noStrike" spc="-1" dirty="0" err="1">
                <a:solidFill>
                  <a:srgbClr val="000000"/>
                </a:solidFill>
                <a:latin typeface="Calibri"/>
              </a:rPr>
              <a:t>svježem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zraku i suncu.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 err="1">
                <a:solidFill>
                  <a:srgbClr val="000000"/>
                </a:solidFill>
                <a:latin typeface="Calibri"/>
              </a:rPr>
              <a:t>Vidjele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smo je sinoć ispred kina.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 err="1">
                <a:solidFill>
                  <a:srgbClr val="000000"/>
                </a:solidFill>
                <a:latin typeface="Calibri"/>
              </a:rPr>
              <a:t>Pobijedili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smo prvog!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Govori on o žutom.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Žuti karton je dobio oštri igrač.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Loptu mi dodaj!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Slika 3"/>
          <p:cNvPicPr/>
          <p:nvPr/>
        </p:nvPicPr>
        <p:blipFill>
          <a:blip r:embed="rId2"/>
          <a:stretch/>
        </p:blipFill>
        <p:spPr>
          <a:xfrm>
            <a:off x="6907320" y="3019320"/>
            <a:ext cx="4505400" cy="337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838080" y="2001005"/>
            <a:ext cx="10515240" cy="4000069"/>
          </a:xfrm>
        </p:spPr>
        <p:txBody>
          <a:bodyPr/>
          <a:lstStyle/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pc="-1" dirty="0">
                <a:solidFill>
                  <a:srgbClr val="000000"/>
                </a:solidFill>
                <a:latin typeface="Calibri"/>
              </a:rPr>
              <a:t>Kupila mi je mama novu </a:t>
            </a:r>
            <a:r>
              <a:rPr lang="sr-Latn-RS" u="sng" spc="-1" dirty="0">
                <a:solidFill>
                  <a:srgbClr val="000000"/>
                </a:solidFill>
                <a:latin typeface="Calibri"/>
              </a:rPr>
              <a:t>lampu</a:t>
            </a:r>
            <a:r>
              <a:rPr lang="sr-Latn-RS" spc="-1" dirty="0">
                <a:solidFill>
                  <a:srgbClr val="000000"/>
                </a:solidFill>
                <a:latin typeface="Calibri"/>
              </a:rPr>
              <a:t> za radni stol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. = imenica, A, Izravni</a:t>
            </a:r>
            <a:endParaRPr lang="sr-Latn-RS" spc="-1" dirty="0">
              <a:solidFill>
                <a:srgbClr val="000000"/>
              </a:solid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u="sng" spc="-1" dirty="0">
                <a:solidFill>
                  <a:srgbClr val="000000"/>
                </a:solidFill>
                <a:latin typeface="Calibri"/>
              </a:rPr>
              <a:t>Rublje</a:t>
            </a:r>
            <a:r>
              <a:rPr lang="sr-Latn-RS" spc="-1" dirty="0">
                <a:solidFill>
                  <a:srgbClr val="000000"/>
                </a:solidFill>
                <a:latin typeface="Calibri"/>
              </a:rPr>
              <a:t> smo sušili na </a:t>
            </a:r>
            <a:r>
              <a:rPr lang="sr-Latn-RS" spc="-1" dirty="0" err="1">
                <a:solidFill>
                  <a:srgbClr val="000000"/>
                </a:solidFill>
                <a:latin typeface="Calibri"/>
              </a:rPr>
              <a:t>svježem</a:t>
            </a:r>
            <a:r>
              <a:rPr lang="sr-Latn-RS" spc="-1" dirty="0">
                <a:solidFill>
                  <a:srgbClr val="000000"/>
                </a:solidFill>
                <a:latin typeface="Calibri"/>
              </a:rPr>
              <a:t> zraku i suncu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. = Imenica, A, </a:t>
            </a:r>
            <a:r>
              <a:rPr lang="sr-Latn-RS" spc="-1" dirty="0" err="1" smtClean="0">
                <a:solidFill>
                  <a:srgbClr val="000000"/>
                </a:solidFill>
                <a:latin typeface="Calibri"/>
              </a:rPr>
              <a:t>izr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. </a:t>
            </a:r>
            <a:endParaRPr lang="sr-Latn-RS" spc="-1" dirty="0">
              <a:solidFill>
                <a:srgbClr val="000000"/>
              </a:solid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pc="-1" dirty="0" err="1">
                <a:solidFill>
                  <a:srgbClr val="000000"/>
                </a:solidFill>
                <a:latin typeface="Calibri"/>
              </a:rPr>
              <a:t>Vidjele</a:t>
            </a:r>
            <a:r>
              <a:rPr lang="sr-Latn-RS" spc="-1" dirty="0">
                <a:solidFill>
                  <a:srgbClr val="000000"/>
                </a:solidFill>
                <a:latin typeface="Calibri"/>
              </a:rPr>
              <a:t> smo </a:t>
            </a:r>
            <a:r>
              <a:rPr lang="sr-Latn-RS" u="sng" spc="-1" dirty="0">
                <a:solidFill>
                  <a:srgbClr val="000000"/>
                </a:solidFill>
                <a:latin typeface="Calibri"/>
              </a:rPr>
              <a:t>je</a:t>
            </a:r>
            <a:r>
              <a:rPr lang="sr-Latn-RS" spc="-1" dirty="0">
                <a:solidFill>
                  <a:srgbClr val="000000"/>
                </a:solidFill>
                <a:latin typeface="Calibri"/>
              </a:rPr>
              <a:t> sinoć ispred kina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. = </a:t>
            </a:r>
            <a:r>
              <a:rPr lang="sr-Latn-RS" spc="-1" dirty="0" err="1" smtClean="0">
                <a:solidFill>
                  <a:srgbClr val="000000"/>
                </a:solidFill>
                <a:latin typeface="Calibri"/>
              </a:rPr>
              <a:t>Zamjenica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, A, </a:t>
            </a:r>
            <a:r>
              <a:rPr lang="sr-Latn-RS" spc="-1" dirty="0" err="1" smtClean="0">
                <a:solidFill>
                  <a:srgbClr val="000000"/>
                </a:solidFill>
                <a:latin typeface="Calibri"/>
              </a:rPr>
              <a:t>izr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sr-Latn-RS" spc="-1" dirty="0">
              <a:solidFill>
                <a:srgbClr val="000000"/>
              </a:solid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pc="-1" dirty="0" err="1">
                <a:solidFill>
                  <a:srgbClr val="000000"/>
                </a:solidFill>
                <a:latin typeface="Calibri"/>
              </a:rPr>
              <a:t>Pobijedili</a:t>
            </a:r>
            <a:r>
              <a:rPr lang="sr-Latn-RS" spc="-1" dirty="0">
                <a:solidFill>
                  <a:srgbClr val="000000"/>
                </a:solidFill>
                <a:latin typeface="Calibri"/>
              </a:rPr>
              <a:t> smo </a:t>
            </a:r>
            <a:r>
              <a:rPr lang="sr-Latn-RS" u="sng" spc="-1" dirty="0">
                <a:solidFill>
                  <a:srgbClr val="000000"/>
                </a:solidFill>
                <a:latin typeface="Calibri"/>
              </a:rPr>
              <a:t>prvog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! = broj, A, </a:t>
            </a:r>
            <a:r>
              <a:rPr lang="sr-Latn-RS" spc="-1" dirty="0" err="1" smtClean="0">
                <a:solidFill>
                  <a:srgbClr val="000000"/>
                </a:solidFill>
                <a:latin typeface="Calibri"/>
              </a:rPr>
              <a:t>izr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sr-Latn-RS" spc="-1" dirty="0">
              <a:solidFill>
                <a:srgbClr val="000000"/>
              </a:solid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pc="-1" dirty="0">
                <a:solidFill>
                  <a:srgbClr val="000000"/>
                </a:solidFill>
                <a:latin typeface="Calibri"/>
              </a:rPr>
              <a:t>Govori on </a:t>
            </a:r>
            <a:r>
              <a:rPr lang="sr-Latn-RS" u="sng" spc="-1" dirty="0">
                <a:solidFill>
                  <a:srgbClr val="000000"/>
                </a:solidFill>
                <a:latin typeface="Calibri"/>
              </a:rPr>
              <a:t>o žutom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. = Pridjev, L, </a:t>
            </a:r>
            <a:r>
              <a:rPr lang="sr-Latn-RS" spc="-1" dirty="0" err="1" smtClean="0">
                <a:solidFill>
                  <a:srgbClr val="000000"/>
                </a:solidFill>
                <a:latin typeface="Calibri"/>
              </a:rPr>
              <a:t>neizr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sr-Latn-RS" spc="-1" dirty="0">
              <a:solidFill>
                <a:srgbClr val="000000"/>
              </a:solid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pc="-1" dirty="0">
                <a:solidFill>
                  <a:srgbClr val="000000"/>
                </a:solidFill>
                <a:latin typeface="Calibri"/>
              </a:rPr>
              <a:t>Žuti </a:t>
            </a:r>
            <a:r>
              <a:rPr lang="sr-Latn-RS" u="sng" spc="-1" dirty="0">
                <a:solidFill>
                  <a:srgbClr val="000000"/>
                </a:solidFill>
                <a:latin typeface="Calibri"/>
              </a:rPr>
              <a:t>karton</a:t>
            </a:r>
            <a:r>
              <a:rPr lang="sr-Latn-RS" spc="-1" dirty="0">
                <a:solidFill>
                  <a:srgbClr val="000000"/>
                </a:solidFill>
                <a:latin typeface="Calibri"/>
              </a:rPr>
              <a:t> je dobio oštri igrač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. = Imenica, A, </a:t>
            </a:r>
            <a:r>
              <a:rPr lang="sr-Latn-RS" spc="-1" dirty="0" err="1" smtClean="0">
                <a:solidFill>
                  <a:srgbClr val="000000"/>
                </a:solidFill>
                <a:latin typeface="Calibri"/>
              </a:rPr>
              <a:t>izr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sr-Latn-RS" spc="-1" dirty="0">
              <a:solidFill>
                <a:srgbClr val="000000"/>
              </a:solid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u="sng" spc="-1" dirty="0">
                <a:solidFill>
                  <a:srgbClr val="000000"/>
                </a:solidFill>
                <a:latin typeface="Calibri"/>
              </a:rPr>
              <a:t>Loptu</a:t>
            </a:r>
            <a:r>
              <a:rPr lang="sr-Latn-RS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u="sng" spc="-1" dirty="0">
                <a:solidFill>
                  <a:srgbClr val="000000"/>
                </a:solidFill>
                <a:latin typeface="Calibri"/>
              </a:rPr>
              <a:t>mi</a:t>
            </a:r>
            <a:r>
              <a:rPr lang="sr-Latn-RS" spc="-1" dirty="0">
                <a:solidFill>
                  <a:srgbClr val="000000"/>
                </a:solidFill>
                <a:latin typeface="Calibri"/>
              </a:rPr>
              <a:t> dodaj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! = imenica, A, </a:t>
            </a:r>
            <a:r>
              <a:rPr lang="sr-Latn-RS" spc="-1" dirty="0" err="1" smtClean="0">
                <a:solidFill>
                  <a:srgbClr val="000000"/>
                </a:solidFill>
                <a:latin typeface="Calibri"/>
              </a:rPr>
              <a:t>izr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; </a:t>
            </a:r>
            <a:r>
              <a:rPr lang="sr-Latn-RS" spc="-1" dirty="0" err="1" smtClean="0">
                <a:solidFill>
                  <a:srgbClr val="000000"/>
                </a:solidFill>
                <a:latin typeface="Calibri"/>
              </a:rPr>
              <a:t>zamjenica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, D, </a:t>
            </a:r>
            <a:r>
              <a:rPr lang="sr-Latn-RS" spc="-1" dirty="0" err="1" smtClean="0">
                <a:solidFill>
                  <a:srgbClr val="000000"/>
                </a:solidFill>
                <a:latin typeface="Calibri"/>
              </a:rPr>
              <a:t>neizr</a:t>
            </a:r>
            <a:r>
              <a:rPr lang="sr-Latn-RS" spc="-1" dirty="0" smtClean="0">
                <a:solidFill>
                  <a:srgbClr val="000000"/>
                </a:solidFill>
                <a:latin typeface="Calibri"/>
              </a:rPr>
              <a:t>. </a:t>
            </a:r>
            <a:endParaRPr lang="sr-Latn-RS" spc="-1" dirty="0">
              <a:solidFill>
                <a:srgbClr val="000000"/>
              </a:solidFill>
              <a:latin typeface="Calibri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5737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Koju službu imaju podcrtane riječi u rečenicama?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u="sng" strike="noStrike" spc="-1" dirty="0">
                <a:solidFill>
                  <a:srgbClr val="000000"/>
                </a:solidFill>
                <a:uFillTx/>
                <a:latin typeface="Calibri"/>
              </a:rPr>
              <a:t>Danas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sam naučio puno novih stvari.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 err="1">
                <a:solidFill>
                  <a:srgbClr val="000000"/>
                </a:solidFill>
                <a:latin typeface="Calibri"/>
              </a:rPr>
              <a:t>Blijedi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je </a:t>
            </a:r>
            <a:r>
              <a:rPr lang="sr-Latn-RS" sz="3200" b="0" strike="noStrike" spc="-1" dirty="0" err="1">
                <a:solidFill>
                  <a:srgbClr val="000000"/>
                </a:solidFill>
                <a:latin typeface="Calibri"/>
              </a:rPr>
              <a:t>mjesec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hodao </a:t>
            </a:r>
            <a:r>
              <a:rPr lang="sr-Latn-RS" sz="3200" b="0" u="sng" strike="noStrike" spc="-1" dirty="0">
                <a:solidFill>
                  <a:srgbClr val="000000"/>
                </a:solidFill>
                <a:uFillTx/>
                <a:latin typeface="Calibri"/>
              </a:rPr>
              <a:t>po krovu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A ja sam </a:t>
            </a:r>
            <a:r>
              <a:rPr lang="sr-Latn-RS" sz="3200" b="0" strike="noStrike" spc="-1" dirty="0" err="1">
                <a:solidFill>
                  <a:srgbClr val="000000"/>
                </a:solidFill>
                <a:latin typeface="Calibri"/>
              </a:rPr>
              <a:t>pjevao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3200" b="0" strike="noStrike" spc="-1" dirty="0" err="1">
                <a:solidFill>
                  <a:srgbClr val="000000"/>
                </a:solidFill>
                <a:latin typeface="Calibri"/>
              </a:rPr>
              <a:t>pjesmicu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3200" b="0" u="sng" strike="noStrike" spc="-1" dirty="0">
                <a:solidFill>
                  <a:srgbClr val="000000"/>
                </a:solidFill>
                <a:uFillTx/>
                <a:latin typeface="Calibri"/>
              </a:rPr>
              <a:t>svoju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u="sng" strike="noStrike" spc="-1" dirty="0">
                <a:solidFill>
                  <a:srgbClr val="000000"/>
                </a:solidFill>
                <a:uFillTx/>
                <a:latin typeface="Calibri"/>
              </a:rPr>
              <a:t>Kao goluba dva 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mi sretni smo bili.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Iz jednoga </a:t>
            </a:r>
            <a:r>
              <a:rPr lang="sr-Latn-RS" sz="3200" b="0" strike="noStrike" spc="-1" dirty="0" err="1">
                <a:solidFill>
                  <a:srgbClr val="000000"/>
                </a:solidFill>
                <a:latin typeface="Calibri"/>
              </a:rPr>
              <a:t>peharčeka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3200" b="0" u="sng" strike="noStrike" spc="-1" dirty="0">
                <a:solidFill>
                  <a:srgbClr val="000000"/>
                </a:solidFill>
                <a:uFillTx/>
                <a:latin typeface="Calibri"/>
              </a:rPr>
              <a:t>ljubav</a:t>
            </a: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 smo pili.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838080" y="2807861"/>
            <a:ext cx="10515240" cy="2451953"/>
          </a:xfrm>
        </p:spPr>
        <p:txBody>
          <a:bodyPr/>
          <a:lstStyle/>
          <a:p>
            <a:r>
              <a:rPr lang="hr-HR" dirty="0" smtClean="0"/>
              <a:t>Danas = POV</a:t>
            </a:r>
          </a:p>
          <a:p>
            <a:r>
              <a:rPr lang="hr-HR" dirty="0" smtClean="0"/>
              <a:t>Po krovu = POV</a:t>
            </a:r>
          </a:p>
          <a:p>
            <a:r>
              <a:rPr lang="hr-HR" dirty="0" smtClean="0"/>
              <a:t>Svoju = pr. At.</a:t>
            </a:r>
          </a:p>
          <a:p>
            <a:r>
              <a:rPr lang="hr-HR" dirty="0" smtClean="0"/>
              <a:t>Kao goluba dva = PON</a:t>
            </a:r>
          </a:p>
          <a:p>
            <a:r>
              <a:rPr lang="hr-HR" dirty="0" smtClean="0"/>
              <a:t>Ljubav = 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7818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Podcrtaj prilog u zadanoj rečenici i odredi koja je njegova služba u rečenici (koji je rečenični dio).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Uz tvoje dobre savjete ja uspješno učim.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Skačem gore-dolje po svome krevetu.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Danas nakon ručka će ona doći sa svojom sestrom u novom autu.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Učiteljica ga je blago pogledala, a on je u torbi skrivao svoje blago.</a:t>
            </a:r>
          </a:p>
        </p:txBody>
      </p:sp>
      <p:pic>
        <p:nvPicPr>
          <p:cNvPr id="132" name="Slika 3"/>
          <p:cNvPicPr/>
          <p:nvPr/>
        </p:nvPicPr>
        <p:blipFill>
          <a:blip r:embed="rId2"/>
          <a:stretch/>
        </p:blipFill>
        <p:spPr>
          <a:xfrm>
            <a:off x="2890800" y="4474440"/>
            <a:ext cx="4083120" cy="234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838080" y="3033084"/>
            <a:ext cx="10515240" cy="1935915"/>
          </a:xfrm>
        </p:spPr>
        <p:txBody>
          <a:bodyPr/>
          <a:lstStyle/>
          <a:p>
            <a:r>
              <a:rPr lang="hr-HR" dirty="0" smtClean="0"/>
              <a:t>Uspješno = PON</a:t>
            </a:r>
          </a:p>
          <a:p>
            <a:r>
              <a:rPr lang="hr-HR" dirty="0" smtClean="0"/>
              <a:t>Gore-dolje = POM (PON)</a:t>
            </a:r>
          </a:p>
          <a:p>
            <a:r>
              <a:rPr lang="hr-HR" dirty="0" smtClean="0"/>
              <a:t>Danas = POV</a:t>
            </a:r>
          </a:p>
          <a:p>
            <a:r>
              <a:rPr lang="hr-HR" dirty="0" smtClean="0"/>
              <a:t>Blago (pogledala) = PON</a:t>
            </a:r>
          </a:p>
        </p:txBody>
      </p:sp>
    </p:spTree>
    <p:extLst>
      <p:ext uri="{BB962C8B-B14F-4D97-AF65-F5344CB8AC3E}">
        <p14:creationId xmlns:p14="http://schemas.microsoft.com/office/powerpoint/2010/main" val="3627313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Pronađi zamjenicu u svakoj rečenici i odredi joj službu.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Vidio sam je kako glača košulju.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Ona djevojka uvijek nosi novu, modernu odjeću.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Ona je bila najbolja učenica.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Zaboravio sam okupati svoga psa.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Slika 3"/>
          <p:cNvPicPr/>
          <p:nvPr/>
        </p:nvPicPr>
        <p:blipFill>
          <a:blip r:embed="rId2"/>
          <a:stretch/>
        </p:blipFill>
        <p:spPr>
          <a:xfrm>
            <a:off x="7531560" y="2900160"/>
            <a:ext cx="2775960" cy="395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838080" y="3033084"/>
            <a:ext cx="10515240" cy="1935915"/>
          </a:xfrm>
        </p:spPr>
        <p:txBody>
          <a:bodyPr/>
          <a:lstStyle/>
          <a:p>
            <a:r>
              <a:rPr lang="hr-HR" dirty="0" smtClean="0"/>
              <a:t>Je = O (iz.)</a:t>
            </a:r>
          </a:p>
          <a:p>
            <a:r>
              <a:rPr lang="hr-HR" dirty="0" smtClean="0"/>
              <a:t>Novu = pr. At.</a:t>
            </a:r>
          </a:p>
          <a:p>
            <a:r>
              <a:rPr lang="hr-HR" dirty="0" smtClean="0"/>
              <a:t>Najbolja = (imenski) P</a:t>
            </a:r>
          </a:p>
          <a:p>
            <a:r>
              <a:rPr lang="hr-HR" dirty="0" smtClean="0"/>
              <a:t>Svoga = pr. At.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8709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279440" y="0"/>
            <a:ext cx="9600840" cy="1302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000" b="0" strike="noStrike" spc="-1">
                <a:latin typeface="Arial"/>
              </a:rPr>
              <a:t>Prevedi naslove filmova. Otkrij atribute u njima.</a:t>
            </a:r>
            <a:endParaRPr lang="sr-Latn-RS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7" name="Picture 4"/>
          <p:cNvPicPr/>
          <p:nvPr/>
        </p:nvPicPr>
        <p:blipFill>
          <a:blip r:embed="rId2"/>
          <a:stretch/>
        </p:blipFill>
        <p:spPr>
          <a:xfrm>
            <a:off x="690120" y="1212480"/>
            <a:ext cx="3818520" cy="5645160"/>
          </a:xfrm>
          <a:prstGeom prst="rect">
            <a:avLst/>
          </a:prstGeom>
          <a:ln>
            <a:noFill/>
          </a:ln>
        </p:spPr>
      </p:pic>
      <p:pic>
        <p:nvPicPr>
          <p:cNvPr id="138" name="Picture 6"/>
          <p:cNvPicPr/>
          <p:nvPr/>
        </p:nvPicPr>
        <p:blipFill>
          <a:blip r:embed="rId3"/>
          <a:stretch/>
        </p:blipFill>
        <p:spPr>
          <a:xfrm>
            <a:off x="4700520" y="1405080"/>
            <a:ext cx="7270560" cy="545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Picture 6"/>
          <p:cNvPicPr/>
          <p:nvPr/>
        </p:nvPicPr>
        <p:blipFill>
          <a:blip r:embed="rId2"/>
          <a:stretch/>
        </p:blipFill>
        <p:spPr>
          <a:xfrm>
            <a:off x="0" y="0"/>
            <a:ext cx="5544720" cy="6857640"/>
          </a:xfrm>
          <a:prstGeom prst="rect">
            <a:avLst/>
          </a:prstGeom>
          <a:ln>
            <a:noFill/>
          </a:ln>
        </p:spPr>
      </p:pic>
      <p:pic>
        <p:nvPicPr>
          <p:cNvPr id="141" name="Picture 9"/>
          <p:cNvPicPr/>
          <p:nvPr/>
        </p:nvPicPr>
        <p:blipFill>
          <a:blip r:embed="rId3"/>
          <a:stretch/>
        </p:blipFill>
        <p:spPr>
          <a:xfrm>
            <a:off x="5867280" y="0"/>
            <a:ext cx="571932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8080" y="365040"/>
            <a:ext cx="10515240" cy="97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6500" lnSpcReduction="10000"/>
          </a:bodyPr>
          <a:lstStyle/>
          <a:p>
            <a:pPr>
              <a:lnSpc>
                <a:spcPct val="90000"/>
              </a:lnSpc>
            </a:pPr>
            <a:r>
              <a:t/>
            </a:r>
            <a:br/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Odredi apozicije i apozicijske skupove u rečenicama. Dodaj zareze gdje su potrebni.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Anita moja dobra prijateljica došla je jučer k meni.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Gledali smo Zmajevo srce film s Melom Gibsonom.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Prijatelji Jure i Jere popeli su se na planinu Velebit.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Zagreb najveći hrvatski grad nalazi se u blizini Hrvatskog zagorja.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Filmski redatelj Spielberg snimio je brojne filmske hitove.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Picture 4"/>
          <p:cNvPicPr/>
          <p:nvPr/>
        </p:nvPicPr>
        <p:blipFill>
          <a:blip r:embed="rId2"/>
          <a:stretch/>
        </p:blipFill>
        <p:spPr>
          <a:xfrm>
            <a:off x="1474920" y="0"/>
            <a:ext cx="4385880" cy="6857640"/>
          </a:xfrm>
          <a:prstGeom prst="rect">
            <a:avLst/>
          </a:prstGeom>
          <a:ln>
            <a:noFill/>
          </a:ln>
        </p:spPr>
      </p:pic>
      <p:pic>
        <p:nvPicPr>
          <p:cNvPr id="144" name="Picture 7"/>
          <p:cNvPicPr/>
          <p:nvPr/>
        </p:nvPicPr>
        <p:blipFill>
          <a:blip r:embed="rId3"/>
          <a:stretch/>
        </p:blipFill>
        <p:spPr>
          <a:xfrm>
            <a:off x="6027840" y="0"/>
            <a:ext cx="45702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Picture 4"/>
          <p:cNvPicPr/>
          <p:nvPr/>
        </p:nvPicPr>
        <p:blipFill>
          <a:blip r:embed="rId2"/>
          <a:stretch/>
        </p:blipFill>
        <p:spPr>
          <a:xfrm>
            <a:off x="615960" y="243000"/>
            <a:ext cx="11012040" cy="619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8" name="Picture 4"/>
          <p:cNvPicPr/>
          <p:nvPr/>
        </p:nvPicPr>
        <p:blipFill>
          <a:blip r:embed="rId2"/>
          <a:stretch/>
        </p:blipFill>
        <p:spPr>
          <a:xfrm>
            <a:off x="1805040" y="88920"/>
            <a:ext cx="8203680" cy="676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Picture 4"/>
          <p:cNvPicPr/>
          <p:nvPr/>
        </p:nvPicPr>
        <p:blipFill>
          <a:blip r:embed="rId2"/>
          <a:stretch/>
        </p:blipFill>
        <p:spPr>
          <a:xfrm>
            <a:off x="790560" y="0"/>
            <a:ext cx="4838400" cy="6857640"/>
          </a:xfrm>
          <a:prstGeom prst="rect">
            <a:avLst/>
          </a:prstGeom>
          <a:ln>
            <a:noFill/>
          </a:ln>
        </p:spPr>
      </p:pic>
      <p:pic>
        <p:nvPicPr>
          <p:cNvPr id="151" name="Picture 7"/>
          <p:cNvPicPr/>
          <p:nvPr/>
        </p:nvPicPr>
        <p:blipFill>
          <a:blip r:embed="rId3"/>
          <a:stretch/>
        </p:blipFill>
        <p:spPr>
          <a:xfrm>
            <a:off x="6681960" y="0"/>
            <a:ext cx="48096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Primjeri rješenja: </a:t>
            </a:r>
            <a:r>
              <a:rPr lang="sr-Latn-RS" sz="4400" b="0" u="sng" strike="noStrike" spc="-1">
                <a:solidFill>
                  <a:srgbClr val="000000"/>
                </a:solidFill>
                <a:uFillTx/>
                <a:latin typeface="Calibri Light"/>
              </a:rPr>
              <a:t>apozicija</a:t>
            </a: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 i </a:t>
            </a:r>
            <a:r>
              <a:rPr lang="sr-Latn-RS" sz="4400" b="1" strike="noStrike" spc="-1">
                <a:solidFill>
                  <a:srgbClr val="000000"/>
                </a:solidFill>
                <a:latin typeface="Calibri Light"/>
              </a:rPr>
              <a:t>skup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Anita, </a:t>
            </a:r>
            <a:r>
              <a:rPr lang="sr-Latn-RS" sz="2800" b="1" strike="noStrike" spc="-1">
                <a:solidFill>
                  <a:srgbClr val="000000"/>
                </a:solidFill>
                <a:latin typeface="Calibri"/>
              </a:rPr>
              <a:t>moja dobra </a:t>
            </a:r>
            <a:r>
              <a:rPr lang="sr-Latn-RS" sz="2800" b="1" u="sng" strike="noStrike" spc="-1">
                <a:solidFill>
                  <a:srgbClr val="000000"/>
                </a:solidFill>
                <a:uFillTx/>
                <a:latin typeface="Calibri"/>
              </a:rPr>
              <a:t>prijateljica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, došla je jučer k meni.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Gledali smo Zmajevo srce, </a:t>
            </a:r>
            <a:r>
              <a:rPr lang="sr-Latn-RS" sz="2800" b="1" u="sng" strike="noStrike" spc="-1">
                <a:solidFill>
                  <a:srgbClr val="000000"/>
                </a:solidFill>
                <a:uFillTx/>
                <a:latin typeface="Calibri"/>
              </a:rPr>
              <a:t>film</a:t>
            </a:r>
            <a:r>
              <a:rPr lang="sr-Latn-RS" sz="2800" b="1" strike="noStrike" spc="-1">
                <a:solidFill>
                  <a:srgbClr val="000000"/>
                </a:solidFill>
                <a:latin typeface="Calibri"/>
              </a:rPr>
              <a:t> s Melom Gibsonom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u="sng" strike="noStrike" spc="-1">
                <a:solidFill>
                  <a:srgbClr val="000000"/>
                </a:solidFill>
                <a:uFillTx/>
                <a:latin typeface="Calibri"/>
              </a:rPr>
              <a:t>Prijatelji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 Jure i Jere popeli su se na </a:t>
            </a:r>
            <a:r>
              <a:rPr lang="sr-Latn-RS" sz="2800" b="0" u="sng" strike="noStrike" spc="-1">
                <a:solidFill>
                  <a:srgbClr val="000000"/>
                </a:solidFill>
                <a:uFillTx/>
                <a:latin typeface="Calibri"/>
              </a:rPr>
              <a:t>planinu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 Velebit.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Zagreb, </a:t>
            </a:r>
            <a:r>
              <a:rPr lang="sr-Latn-RS" sz="2800" b="1" strike="noStrike" spc="-1">
                <a:solidFill>
                  <a:srgbClr val="000000"/>
                </a:solidFill>
                <a:latin typeface="Calibri"/>
              </a:rPr>
              <a:t>najveći hrvatski </a:t>
            </a:r>
            <a:r>
              <a:rPr lang="sr-Latn-RS" sz="2800" b="1" u="sng" strike="noStrike" spc="-1">
                <a:solidFill>
                  <a:srgbClr val="000000"/>
                </a:solidFill>
                <a:uFillTx/>
                <a:latin typeface="Calibri"/>
              </a:rPr>
              <a:t>grad</a:t>
            </a:r>
            <a:r>
              <a:rPr lang="sr-Latn-RS" sz="2800" b="0" u="sng" strike="noStrike" spc="-1">
                <a:solidFill>
                  <a:srgbClr val="000000"/>
                </a:solidFill>
                <a:uFillTx/>
                <a:latin typeface="Calibri"/>
              </a:rPr>
              <a:t>,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 nalazi se u blizini Hrvatskog zagorja.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1" strike="noStrike" spc="-1">
                <a:solidFill>
                  <a:srgbClr val="000000"/>
                </a:solidFill>
                <a:latin typeface="Calibri"/>
              </a:rPr>
              <a:t>Filmski </a:t>
            </a:r>
            <a:r>
              <a:rPr lang="sr-Latn-RS" sz="2800" b="1" u="sng" strike="noStrike" spc="-1">
                <a:solidFill>
                  <a:srgbClr val="000000"/>
                </a:solidFill>
                <a:uFillTx/>
                <a:latin typeface="Calibri"/>
              </a:rPr>
              <a:t>redatelj</a:t>
            </a:r>
            <a:r>
              <a:rPr lang="sr-Latn-RS" sz="28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Spielberg snimio je brojne filmske hitove.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Atribut 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Rezervirano mjesto sadržaja 3"/>
          <p:cNvPicPr/>
          <p:nvPr/>
        </p:nvPicPr>
        <p:blipFill>
          <a:blip r:embed="rId2"/>
          <a:stretch/>
        </p:blipFill>
        <p:spPr>
          <a:xfrm>
            <a:off x="0" y="1398600"/>
            <a:ext cx="11781360" cy="471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Prepiši iz zadanih rečenica pridjevne (4) i imeničke (3) atribute.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600" b="0" strike="noStrike" spc="-1">
                <a:solidFill>
                  <a:srgbClr val="000000"/>
                </a:solidFill>
                <a:latin typeface="Calibri"/>
              </a:rPr>
              <a:t>Učenici su igrali rukomet na dvorištu naše škole.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600" b="0" strike="noStrike" spc="-1">
                <a:solidFill>
                  <a:srgbClr val="000000"/>
                </a:solidFill>
                <a:latin typeface="Calibri"/>
              </a:rPr>
              <a:t>Brzo smo trčali po novoj stazi od tartana.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600" b="0" strike="noStrike" spc="-1">
                <a:solidFill>
                  <a:srgbClr val="000000"/>
                </a:solidFill>
                <a:latin typeface="Calibri"/>
              </a:rPr>
              <a:t>Postigao je prekrasan pogodak, najljepši gol prvenstva.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Pridjevni atributi: novoj, prekrasan, najljepši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Imenički atributi: škole, od tartana; prvenstva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Odredi vrstu istaknutog atributa.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1" u="sng" strike="noStrike" spc="-1">
                <a:solidFill>
                  <a:srgbClr val="000000"/>
                </a:solidFill>
                <a:uFillTx/>
                <a:latin typeface="Calibri"/>
              </a:rPr>
              <a:t>Sunčan</a:t>
            </a: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 dan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Ljepota </a:t>
            </a:r>
            <a:r>
              <a:rPr lang="sr-Latn-RS" sz="3200" b="1" u="sng" strike="noStrike" spc="-1">
                <a:solidFill>
                  <a:srgbClr val="000000"/>
                </a:solidFill>
                <a:uFillTx/>
                <a:latin typeface="Calibri"/>
              </a:rPr>
              <a:t>zime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1" u="sng" strike="noStrike" spc="-1">
                <a:solidFill>
                  <a:srgbClr val="000000"/>
                </a:solidFill>
                <a:uFillTx/>
                <a:latin typeface="Calibri"/>
              </a:rPr>
              <a:t>Filmski</a:t>
            </a: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 efekti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Pobjednik </a:t>
            </a:r>
            <a:r>
              <a:rPr lang="sr-Latn-RS" sz="3200" b="1" u="sng" strike="noStrike" spc="-1">
                <a:solidFill>
                  <a:srgbClr val="000000"/>
                </a:solidFill>
                <a:uFillTx/>
                <a:latin typeface="Calibri"/>
              </a:rPr>
              <a:t>školskog</a:t>
            </a: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3200" b="1" u="sng" strike="noStrike" spc="-1">
                <a:solidFill>
                  <a:srgbClr val="000000"/>
                </a:solidFill>
                <a:uFillTx/>
                <a:latin typeface="Calibri"/>
              </a:rPr>
              <a:t>natjecanja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1" u="sng" strike="noStrike" spc="-1">
                <a:solidFill>
                  <a:srgbClr val="000000"/>
                </a:solidFill>
                <a:uFillTx/>
                <a:latin typeface="Calibri"/>
              </a:rPr>
              <a:t>Veliki</a:t>
            </a: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 festival </a:t>
            </a:r>
            <a:r>
              <a:rPr lang="sr-Latn-RS" sz="3200" b="1" u="sng" strike="noStrike" spc="-1">
                <a:solidFill>
                  <a:srgbClr val="000000"/>
                </a:solidFill>
                <a:uFillTx/>
                <a:latin typeface="Calibri"/>
              </a:rPr>
              <a:t>vatrometa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1" u="sng" strike="noStrike" spc="-1">
                <a:solidFill>
                  <a:srgbClr val="000000"/>
                </a:solidFill>
                <a:uFillTx/>
                <a:latin typeface="Calibri"/>
              </a:rPr>
              <a:t>Sunčan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 dan – pr. At.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Ljepota </a:t>
            </a:r>
            <a:r>
              <a:rPr lang="sr-Latn-RS" sz="2800" b="1" u="sng" strike="noStrike" spc="-1">
                <a:solidFill>
                  <a:srgbClr val="000000"/>
                </a:solidFill>
                <a:uFillTx/>
                <a:latin typeface="Calibri"/>
              </a:rPr>
              <a:t>zime – im. At.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1" u="sng" strike="noStrike" spc="-1">
                <a:solidFill>
                  <a:srgbClr val="000000"/>
                </a:solidFill>
                <a:uFillTx/>
                <a:latin typeface="Calibri"/>
              </a:rPr>
              <a:t>Filmski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 efekti – pr. At.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Pobjednik </a:t>
            </a:r>
            <a:r>
              <a:rPr lang="sr-Latn-RS" sz="2800" b="1" u="sng" strike="noStrike" spc="-1">
                <a:solidFill>
                  <a:srgbClr val="000000"/>
                </a:solidFill>
                <a:uFillTx/>
                <a:latin typeface="Calibri"/>
              </a:rPr>
              <a:t>školskog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2800" b="1" u="sng" strike="noStrike" spc="-1">
                <a:solidFill>
                  <a:srgbClr val="000000"/>
                </a:solidFill>
                <a:uFillTx/>
                <a:latin typeface="Calibri"/>
              </a:rPr>
              <a:t>natjecanja – 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pr. At./im. At.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1" u="sng" strike="noStrike" spc="-1">
                <a:solidFill>
                  <a:srgbClr val="000000"/>
                </a:solidFill>
                <a:uFillTx/>
                <a:latin typeface="Calibri"/>
              </a:rPr>
              <a:t>Veliki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 festival </a:t>
            </a:r>
            <a:r>
              <a:rPr lang="sr-Latn-RS" sz="2800" b="1" u="sng" strike="noStrike" spc="-1">
                <a:solidFill>
                  <a:srgbClr val="000000"/>
                </a:solidFill>
                <a:uFillTx/>
                <a:latin typeface="Calibri"/>
              </a:rPr>
              <a:t>vatrometa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1" u="sng" strike="noStrike" spc="-1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pr. At.                im. At.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1002</Words>
  <Application>Microsoft Office PowerPoint</Application>
  <PresentationFormat>Široki zaslon</PresentationFormat>
  <Paragraphs>112</Paragraphs>
  <Slides>33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Radni list programa Microsoft Excel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Rečenični dijelovi (jednostavna rečenica)</dc:title>
  <dc:subject/>
  <dc:creator>matecacic@net.hr</dc:creator>
  <dc:description/>
  <cp:lastModifiedBy>matecacic@net.hr</cp:lastModifiedBy>
  <cp:revision>22</cp:revision>
  <dcterms:created xsi:type="dcterms:W3CDTF">2020-01-08T20:47:09Z</dcterms:created>
  <dcterms:modified xsi:type="dcterms:W3CDTF">2020-01-16T15:46:39Z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