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8" r:id="rId4"/>
    <p:sldId id="279" r:id="rId5"/>
    <p:sldId id="284" r:id="rId6"/>
    <p:sldId id="269" r:id="rId7"/>
    <p:sldId id="285" r:id="rId8"/>
    <p:sldId id="281" r:id="rId9"/>
    <p:sldId id="283" r:id="rId10"/>
    <p:sldId id="271" r:id="rId11"/>
    <p:sldId id="274" r:id="rId12"/>
    <p:sldId id="275" r:id="rId13"/>
    <p:sldId id="276" r:id="rId14"/>
    <p:sldId id="277" r:id="rId15"/>
    <p:sldId id="278" r:id="rId16"/>
    <p:sldId id="259" r:id="rId17"/>
    <p:sldId id="260" r:id="rId18"/>
    <p:sldId id="261" r:id="rId19"/>
    <p:sldId id="265" r:id="rId20"/>
    <p:sldId id="266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0DB6-54EC-41A1-B928-F5F84F4BEA65}" type="datetimeFigureOut">
              <a:rPr lang="hr-HR" smtClean="0"/>
              <a:t>14.4.2019.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8DD0-A613-4983-870F-09C93DD5F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474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0DB6-54EC-41A1-B928-F5F84F4BEA65}" type="datetimeFigureOut">
              <a:rPr lang="hr-HR" smtClean="0"/>
              <a:t>14.4.2019.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8DD0-A613-4983-870F-09C93DD5F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093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0DB6-54EC-41A1-B928-F5F84F4BEA65}" type="datetimeFigureOut">
              <a:rPr lang="hr-HR" smtClean="0"/>
              <a:t>14.4.2019.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8DD0-A613-4983-870F-09C93DD5F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544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0DB6-54EC-41A1-B928-F5F84F4BEA65}" type="datetimeFigureOut">
              <a:rPr lang="hr-HR" smtClean="0"/>
              <a:t>14.4.2019.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8DD0-A613-4983-870F-09C93DD5F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578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0DB6-54EC-41A1-B928-F5F84F4BEA65}" type="datetimeFigureOut">
              <a:rPr lang="hr-HR" smtClean="0"/>
              <a:t>14.4.2019.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8DD0-A613-4983-870F-09C93DD5F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67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0DB6-54EC-41A1-B928-F5F84F4BEA65}" type="datetimeFigureOut">
              <a:rPr lang="hr-HR" smtClean="0"/>
              <a:t>14.4.2019.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8DD0-A613-4983-870F-09C93DD5F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897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0DB6-54EC-41A1-B928-F5F84F4BEA65}" type="datetimeFigureOut">
              <a:rPr lang="hr-HR" smtClean="0"/>
              <a:t>14.4.2019.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8DD0-A613-4983-870F-09C93DD5F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608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0DB6-54EC-41A1-B928-F5F84F4BEA65}" type="datetimeFigureOut">
              <a:rPr lang="hr-HR" smtClean="0"/>
              <a:t>14.4.2019.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8DD0-A613-4983-870F-09C93DD5F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0723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0DB6-54EC-41A1-B928-F5F84F4BEA65}" type="datetimeFigureOut">
              <a:rPr lang="hr-HR" smtClean="0"/>
              <a:t>14.4.2019.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8DD0-A613-4983-870F-09C93DD5F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817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0DB6-54EC-41A1-B928-F5F84F4BEA65}" type="datetimeFigureOut">
              <a:rPr lang="hr-HR" smtClean="0"/>
              <a:t>14.4.2019.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8DD0-A613-4983-870F-09C93DD5F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8600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0DB6-54EC-41A1-B928-F5F84F4BEA65}" type="datetimeFigureOut">
              <a:rPr lang="hr-HR" smtClean="0"/>
              <a:t>14.4.2019.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8DD0-A613-4983-870F-09C93DD5F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834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90DB6-54EC-41A1-B928-F5F84F4BEA65}" type="datetimeFigureOut">
              <a:rPr lang="hr-HR" smtClean="0"/>
              <a:t>14.4.2019.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E8DD0-A613-4983-870F-09C93DD5F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407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8. razred: Povijest hrvatskoga jezika od početaka pismenosti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Ponavljanje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7747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Marko Marulić, 14./15. st., </a:t>
            </a:r>
            <a:r>
              <a:rPr lang="hr-HR" i="1" dirty="0" smtClean="0"/>
              <a:t>otac hrvatske </a:t>
            </a:r>
            <a:r>
              <a:rPr lang="hr-HR" i="1" dirty="0" smtClean="0"/>
              <a:t>književnosti;</a:t>
            </a:r>
            <a:endParaRPr lang="hr-HR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4" descr="Marko-Maruli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83" y="2006877"/>
            <a:ext cx="8337886" cy="470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61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Pisac 1. hrvatskog romana </a:t>
            </a:r>
            <a:r>
              <a:rPr lang="hr-HR" i="1" dirty="0" smtClean="0"/>
              <a:t>Planine</a:t>
            </a:r>
            <a:r>
              <a:rPr lang="hr-HR" dirty="0" smtClean="0"/>
              <a:t>, Petar Zoranić, 16. st. (ZD);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4" descr="228px-Petar_Zora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085" y="1166948"/>
            <a:ext cx="4133098" cy="551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21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Hrvatski rječnik, Faust Vrančić,  1595. (</a:t>
            </a:r>
            <a:r>
              <a:rPr lang="hr-HR" i="1" dirty="0" smtClean="0"/>
              <a:t>Rječnik pet najplemenitijih europskih jezika</a:t>
            </a:r>
            <a:r>
              <a:rPr lang="hr-HR" dirty="0" smtClean="0"/>
              <a:t>);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4" descr="vranči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761" y="1690688"/>
            <a:ext cx="3647792" cy="510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0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Pisac 1. hrvatske gramatike Bartol Kašić, 1604. (</a:t>
            </a:r>
            <a:r>
              <a:rPr lang="hr-HR" dirty="0" err="1" smtClean="0"/>
              <a:t>Institutionum</a:t>
            </a:r>
            <a:r>
              <a:rPr lang="hr-HR" dirty="0" smtClean="0"/>
              <a:t> </a:t>
            </a:r>
            <a:r>
              <a:rPr lang="hr-HR" dirty="0" err="1" smtClean="0"/>
              <a:t>linguae</a:t>
            </a:r>
            <a:r>
              <a:rPr lang="hr-HR" dirty="0" smtClean="0"/>
              <a:t> </a:t>
            </a:r>
            <a:r>
              <a:rPr lang="hr-HR" dirty="0" err="1" smtClean="0"/>
              <a:t>illyricae</a:t>
            </a:r>
            <a:r>
              <a:rPr lang="hr-HR" dirty="0" smtClean="0"/>
              <a:t>);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4" descr="bartol-kas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451" y="1930108"/>
            <a:ext cx="4116251" cy="481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0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79" y="139477"/>
            <a:ext cx="4406537" cy="6646527"/>
          </a:xfrm>
        </p:spPr>
      </p:pic>
    </p:spTree>
    <p:extLst>
      <p:ext uri="{BB962C8B-B14F-4D97-AF65-F5344CB8AC3E}">
        <p14:creationId xmlns:p14="http://schemas.microsoft.com/office/powerpoint/2010/main" val="208388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 hrvatska </a:t>
            </a:r>
            <a:r>
              <a:rPr lang="hr-HR" dirty="0" smtClean="0"/>
              <a:t>narječja: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652" y="107974"/>
            <a:ext cx="6365965" cy="6517837"/>
          </a:xfrm>
        </p:spPr>
      </p:pic>
    </p:spTree>
    <p:extLst>
      <p:ext uri="{BB962C8B-B14F-4D97-AF65-F5344CB8AC3E}">
        <p14:creationId xmlns:p14="http://schemas.microsoft.com/office/powerpoint/2010/main" val="274550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Novine na hrvatskom jeziku (</a:t>
            </a:r>
            <a:r>
              <a:rPr lang="hr-HR" i="1" dirty="0" err="1" smtClean="0"/>
              <a:t>Kraljski</a:t>
            </a:r>
            <a:r>
              <a:rPr lang="hr-HR" i="1" dirty="0" smtClean="0"/>
              <a:t> </a:t>
            </a:r>
            <a:r>
              <a:rPr lang="hr-HR" i="1" dirty="0" err="1" smtClean="0"/>
              <a:t>dalmatin</a:t>
            </a:r>
            <a:r>
              <a:rPr lang="hr-HR" i="1" dirty="0" smtClean="0"/>
              <a:t>,</a:t>
            </a:r>
            <a:r>
              <a:rPr lang="hr-HR" dirty="0" smtClean="0"/>
              <a:t> 1806., ZD</a:t>
            </a:r>
            <a:r>
              <a:rPr lang="hr-HR" dirty="0" smtClean="0"/>
              <a:t>);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4" descr="kraglski_dalmat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543" y="1564664"/>
            <a:ext cx="9100457" cy="501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46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19. st. ilirski preporod/narodni </a:t>
            </a:r>
            <a:r>
              <a:rPr lang="hr-HR" dirty="0" smtClean="0"/>
              <a:t>preporod;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205" y="1359943"/>
            <a:ext cx="7503341" cy="549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6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Lj</a:t>
            </a:r>
            <a:r>
              <a:rPr lang="hr-HR" dirty="0" smtClean="0"/>
              <a:t>. Gaj, </a:t>
            </a:r>
            <a:r>
              <a:rPr lang="hr-HR" i="1" dirty="0" smtClean="0"/>
              <a:t>Kratka osnova </a:t>
            </a:r>
            <a:r>
              <a:rPr lang="hr-HR" i="1" dirty="0" err="1" smtClean="0"/>
              <a:t>horvatsko</a:t>
            </a:r>
            <a:r>
              <a:rPr lang="hr-HR" i="1" dirty="0" smtClean="0"/>
              <a:t>-slavenskog </a:t>
            </a:r>
            <a:r>
              <a:rPr lang="hr-HR" i="1" dirty="0" err="1" smtClean="0"/>
              <a:t>pravopisanja</a:t>
            </a:r>
            <a:r>
              <a:rPr lang="hr-HR" dirty="0" smtClean="0"/>
              <a:t>, 1835</a:t>
            </a:r>
            <a:r>
              <a:rPr lang="hr-HR" dirty="0" smtClean="0"/>
              <a:t>.; </a:t>
            </a:r>
            <a:r>
              <a:rPr lang="hr-HR" dirty="0" smtClean="0"/>
              <a:t>reforma grafije (</a:t>
            </a:r>
            <a:r>
              <a:rPr lang="hr-HR" dirty="0" err="1" smtClean="0"/>
              <a:t>slovopisa</a:t>
            </a:r>
            <a:r>
              <a:rPr lang="hr-HR" dirty="0" smtClean="0"/>
              <a:t>)</a:t>
            </a:r>
            <a:r>
              <a:rPr lang="hr-HR" dirty="0" smtClean="0"/>
              <a:t>;</a:t>
            </a:r>
            <a:endParaRPr lang="hr-HR" dirty="0"/>
          </a:p>
        </p:txBody>
      </p:sp>
      <p:pic>
        <p:nvPicPr>
          <p:cNvPr id="4" name="Picture 4" descr="35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424" y="1854926"/>
            <a:ext cx="2910353" cy="500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7" descr="LJudevit-Gaj-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9" y="2361588"/>
            <a:ext cx="6859950" cy="380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563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1847. Hrvatski postaje službeni jezik u Saboru, dotad latinski</a:t>
            </a:r>
            <a:r>
              <a:rPr lang="hr-HR" dirty="0" smtClean="0"/>
              <a:t>; (</a:t>
            </a:r>
            <a:r>
              <a:rPr lang="hr-HR" i="1" dirty="0" smtClean="0"/>
              <a:t>gospodin</a:t>
            </a:r>
            <a:r>
              <a:rPr lang="hr-HR" i="1" dirty="0" smtClean="0"/>
              <a:t> X</a:t>
            </a:r>
            <a:r>
              <a:rPr lang="hr-HR" dirty="0" smtClean="0"/>
              <a:t>);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220" y="1027906"/>
            <a:ext cx="3771042" cy="5387203"/>
          </a:xfrm>
        </p:spPr>
      </p:pic>
    </p:spTree>
    <p:extLst>
      <p:ext uri="{BB962C8B-B14F-4D97-AF65-F5344CB8AC3E}">
        <p14:creationId xmlns:p14="http://schemas.microsoft.com/office/powerpoint/2010/main" val="2545983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Natpis kneza Trpimira na latinici i latinskom jeziku, IX. </a:t>
            </a:r>
            <a:r>
              <a:rPr lang="hr-HR" dirty="0"/>
              <a:t>s</a:t>
            </a:r>
            <a:r>
              <a:rPr lang="hr-HR" dirty="0" smtClean="0"/>
              <a:t>t</a:t>
            </a:r>
            <a:r>
              <a:rPr lang="hr-HR" dirty="0" smtClean="0"/>
              <a:t>.;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85" y="1148344"/>
            <a:ext cx="4136571" cy="5208320"/>
          </a:xfrm>
        </p:spPr>
      </p:pic>
    </p:spTree>
    <p:extLst>
      <p:ext uri="{BB962C8B-B14F-4D97-AF65-F5344CB8AC3E}">
        <p14:creationId xmlns:p14="http://schemas.microsoft.com/office/powerpoint/2010/main" val="3166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9" y="444136"/>
            <a:ext cx="11340438" cy="5738949"/>
          </a:xfrm>
        </p:spPr>
      </p:pic>
    </p:spTree>
    <p:extLst>
      <p:ext uri="{BB962C8B-B14F-4D97-AF65-F5344CB8AC3E}">
        <p14:creationId xmlns:p14="http://schemas.microsoft.com/office/powerpoint/2010/main" val="2730849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Glagoljica; nastala u 9. st. (sv. Konstantin-</a:t>
            </a:r>
            <a:r>
              <a:rPr lang="hr-HR" dirty="0" err="1" smtClean="0"/>
              <a:t>Ćiril</a:t>
            </a:r>
            <a:r>
              <a:rPr lang="hr-HR" dirty="0" smtClean="0"/>
              <a:t>)</a:t>
            </a:r>
            <a:br>
              <a:rPr lang="hr-HR" dirty="0" smtClean="0"/>
            </a:br>
            <a:r>
              <a:rPr lang="hr-HR" dirty="0" smtClean="0"/>
              <a:t>Tri tipa: obla, uglata, kurzivna;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379" y="1690688"/>
            <a:ext cx="7765805" cy="5109083"/>
          </a:xfrm>
        </p:spPr>
      </p:pic>
    </p:spTree>
    <p:extLst>
      <p:ext uri="{BB962C8B-B14F-4D97-AF65-F5344CB8AC3E}">
        <p14:creationId xmlns:p14="http://schemas.microsoft.com/office/powerpoint/2010/main" val="26105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Crkva sv. Lucije, </a:t>
            </a:r>
            <a:r>
              <a:rPr lang="hr-HR" dirty="0" err="1" smtClean="0"/>
              <a:t>Jurandvor</a:t>
            </a:r>
            <a:r>
              <a:rPr lang="hr-HR" dirty="0" smtClean="0"/>
              <a:t>, Baška, otok Krk;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6" y="1587079"/>
            <a:ext cx="8456023" cy="5270921"/>
          </a:xfrm>
        </p:spPr>
      </p:pic>
    </p:spTree>
    <p:extLst>
      <p:ext uri="{BB962C8B-B14F-4D97-AF65-F5344CB8AC3E}">
        <p14:creationId xmlns:p14="http://schemas.microsoft.com/office/powerpoint/2010/main" val="218223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Bašćanska ploča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Nastala oko 1100. godine;</a:t>
            </a:r>
          </a:p>
          <a:p>
            <a:r>
              <a:rPr lang="hr-HR" dirty="0" smtClean="0"/>
              <a:t>Darovnica kralja </a:t>
            </a:r>
            <a:r>
              <a:rPr lang="hr-HR" dirty="0" smtClean="0"/>
              <a:t>Zvonimira;</a:t>
            </a:r>
            <a:endParaRPr lang="hr-HR" dirty="0" smtClean="0"/>
          </a:p>
          <a:p>
            <a:r>
              <a:rPr lang="hr-HR" dirty="0" smtClean="0"/>
              <a:t>Glagoljica;</a:t>
            </a:r>
            <a:endParaRPr lang="hr-HR" dirty="0" smtClean="0"/>
          </a:p>
          <a:p>
            <a:r>
              <a:rPr lang="hr-HR" dirty="0" smtClean="0"/>
              <a:t>Jezik staroslavenski hrvatske</a:t>
            </a:r>
          </a:p>
          <a:p>
            <a:pPr marL="0" indent="0">
              <a:buNone/>
            </a:pPr>
            <a:r>
              <a:rPr lang="hr-HR" dirty="0" smtClean="0"/>
              <a:t>    redakcije (hrvatska verzija);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892" y="1787616"/>
            <a:ext cx="6884108" cy="359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9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Prvotisak, 1. hrvatska tiskana knjiga, </a:t>
            </a:r>
            <a:r>
              <a:rPr lang="hr-HR" i="1" dirty="0" smtClean="0"/>
              <a:t>Misal po zakonu rimskoga dvora</a:t>
            </a:r>
            <a:r>
              <a:rPr lang="hr-HR" dirty="0" smtClean="0"/>
              <a:t>, 1483. g., glagoljica;</a:t>
            </a:r>
            <a:endParaRPr lang="hr-HR" dirty="0"/>
          </a:p>
        </p:txBody>
      </p:sp>
      <p:pic>
        <p:nvPicPr>
          <p:cNvPr id="4" name="Picture 4" descr="MG_6744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7335" y="1862722"/>
            <a:ext cx="7254241" cy="48385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2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Bosančica (hrvatska ćirilica</a:t>
            </a:r>
            <a:r>
              <a:rPr lang="hr-HR" dirty="0" smtClean="0"/>
              <a:t>);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232" y="1372780"/>
            <a:ext cx="5260545" cy="5172870"/>
          </a:xfrm>
        </p:spPr>
      </p:pic>
    </p:spTree>
    <p:extLst>
      <p:ext uri="{BB962C8B-B14F-4D97-AF65-F5344CB8AC3E}">
        <p14:creationId xmlns:p14="http://schemas.microsoft.com/office/powerpoint/2010/main" val="199659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Johannes</a:t>
            </a:r>
            <a:r>
              <a:rPr lang="hr-HR" dirty="0" smtClean="0"/>
              <a:t> Gutenberg, izumitelj tiskarskog stroja 1455</a:t>
            </a:r>
            <a:r>
              <a:rPr lang="hr-HR" dirty="0" smtClean="0"/>
              <a:t>.;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3" y="2079310"/>
            <a:ext cx="4476204" cy="4620598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644" y="1027906"/>
            <a:ext cx="2723245" cy="346594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19" y="3464649"/>
            <a:ext cx="5423163" cy="339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5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Prvi tekstovi </a:t>
            </a:r>
            <a:r>
              <a:rPr lang="hr-HR" dirty="0" smtClean="0"/>
              <a:t>na latinici i hrvatskom jeziku: Red i zakon sestara </a:t>
            </a:r>
            <a:r>
              <a:rPr lang="hr-HR" dirty="0" err="1" smtClean="0"/>
              <a:t>dominikanki</a:t>
            </a:r>
            <a:r>
              <a:rPr lang="hr-HR" dirty="0" smtClean="0"/>
              <a:t> (ZD, 1345.) i Šibenska molitva (1347</a:t>
            </a:r>
            <a:r>
              <a:rPr lang="hr-HR" dirty="0" smtClean="0"/>
              <a:t>.);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49" y="1274468"/>
            <a:ext cx="3587931" cy="5347093"/>
          </a:xfrm>
        </p:spPr>
      </p:pic>
    </p:spTree>
    <p:extLst>
      <p:ext uri="{BB962C8B-B14F-4D97-AF65-F5344CB8AC3E}">
        <p14:creationId xmlns:p14="http://schemas.microsoft.com/office/powerpoint/2010/main" val="95397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249</Words>
  <Application>Microsoft Office PowerPoint</Application>
  <PresentationFormat>Široki zaslon</PresentationFormat>
  <Paragraphs>24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sustava Office</vt:lpstr>
      <vt:lpstr>8. razred: Povijest hrvatskoga jezika od početaka pismenosti</vt:lpstr>
      <vt:lpstr>Natpis kneza Trpimira na latinici i latinskom jeziku, IX. st.;</vt:lpstr>
      <vt:lpstr>Glagoljica; nastala u 9. st. (sv. Konstantin-Ćiril) Tri tipa: obla, uglata, kurzivna;</vt:lpstr>
      <vt:lpstr>Crkva sv. Lucije, Jurandvor, Baška, otok Krk;</vt:lpstr>
      <vt:lpstr>Bašćanska ploča</vt:lpstr>
      <vt:lpstr>Prvotisak, 1. hrvatska tiskana knjiga, Misal po zakonu rimskoga dvora, 1483. g., glagoljica;</vt:lpstr>
      <vt:lpstr>Bosančica (hrvatska ćirilica);</vt:lpstr>
      <vt:lpstr>Johannes Gutenberg, izumitelj tiskarskog stroja 1455.;</vt:lpstr>
      <vt:lpstr>Prvi tekstovi na latinici i hrvatskom jeziku: Red i zakon sestara dominikanki (ZD, 1345.) i Šibenska molitva (1347.);</vt:lpstr>
      <vt:lpstr>Marko Marulić, 14./15. st., otac hrvatske književnosti;</vt:lpstr>
      <vt:lpstr>Pisac 1. hrvatskog romana Planine, Petar Zoranić, 16. st. (ZD);</vt:lpstr>
      <vt:lpstr>1. Hrvatski rječnik, Faust Vrančić,  1595. (Rječnik pet najplemenitijih europskih jezika);</vt:lpstr>
      <vt:lpstr>Pisac 1. hrvatske gramatike Bartol Kašić, 1604. (Institutionum linguae illyricae);</vt:lpstr>
      <vt:lpstr>PowerPoint prezentacija</vt:lpstr>
      <vt:lpstr>3 hrvatska narječja:</vt:lpstr>
      <vt:lpstr>1. Novine na hrvatskom jeziku (Kraljski dalmatin, 1806., ZD);</vt:lpstr>
      <vt:lpstr>19. st. ilirski preporod/narodni preporod;</vt:lpstr>
      <vt:lpstr>Lj. Gaj, Kratka osnova horvatsko-slavenskog pravopisanja, 1835.; reforma grafije (slovopisa);</vt:lpstr>
      <vt:lpstr>1847. Hrvatski postaje službeni jezik u Saboru, dotad latinski; (gospodin X);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Windows korisnik</dc:creator>
  <cp:lastModifiedBy>Windows korisnik</cp:lastModifiedBy>
  <cp:revision>8</cp:revision>
  <dcterms:created xsi:type="dcterms:W3CDTF">2018-05-17T08:31:30Z</dcterms:created>
  <dcterms:modified xsi:type="dcterms:W3CDTF">2019-04-14T14:18:50Z</dcterms:modified>
</cp:coreProperties>
</file>