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7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88" r:id="rId19"/>
    <p:sldId id="289" r:id="rId20"/>
    <p:sldId id="278" r:id="rId21"/>
    <p:sldId id="29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15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6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07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01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78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95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1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18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02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449B-F4CA-4B02-8965-7F2CB2CC3D6B}" type="datetimeFigureOut">
              <a:rPr lang="hr-HR" smtClean="0"/>
              <a:t>4.6.2019.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A448-6DAA-46B0-B6A7-E0CEA14667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189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Književnost – 8. razred - ponavljanje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90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Prepoznaj vrstu lirske pjesme.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Kraj kućica koje me sjećaju sela, 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 Žalosne, hladne kućerine – </a:t>
            </a:r>
          </a:p>
          <a:p>
            <a:pPr marL="0" indent="0">
              <a:buNone/>
            </a:pPr>
            <a:r>
              <a:rPr lang="hr-HR" dirty="0" smtClean="0"/>
              <a:t>        Tu se na oknima vječito zrače</a:t>
            </a:r>
          </a:p>
          <a:p>
            <a:pPr marL="0" indent="0">
              <a:buNone/>
            </a:pPr>
            <a:r>
              <a:rPr lang="hr-HR" dirty="0" smtClean="0"/>
              <a:t>        Uboge crvene perine,</a:t>
            </a:r>
          </a:p>
          <a:p>
            <a:pPr marL="0" indent="0">
              <a:buNone/>
            </a:pPr>
            <a:r>
              <a:rPr lang="hr-HR" dirty="0" smtClean="0"/>
              <a:t>        A ljudi kroz poniženja idu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Dok jad ih u grob ne rine.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11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B) Znam, dobri moj Isuse, kad jedne kiše duge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Donesem ti za večeru hljeb skriven pod skut,</a:t>
            </a:r>
          </a:p>
          <a:p>
            <a:pPr marL="0" indent="0">
              <a:buNone/>
            </a:pPr>
            <a:r>
              <a:rPr lang="hr-HR" dirty="0" smtClean="0"/>
              <a:t>       Ulazeći u sobu, vidjet ću pun tuge </a:t>
            </a:r>
          </a:p>
          <a:p>
            <a:pPr marL="0" indent="0">
              <a:buNone/>
            </a:pPr>
            <a:r>
              <a:rPr lang="hr-HR" dirty="0" smtClean="0"/>
              <a:t>       Tvoj sveti lik nad novine nagnut.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89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C) Ja domovinu imam; tek u srcu je nosim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 I brda joj i dol.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Gdje raj da ovaj prostrem, uzalud svijet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prosim,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i… gutam svoju bol.</a:t>
            </a:r>
          </a:p>
        </p:txBody>
      </p:sp>
    </p:spTree>
    <p:extLst>
      <p:ext uri="{BB962C8B-B14F-4D97-AF65-F5344CB8AC3E}">
        <p14:creationId xmlns:p14="http://schemas.microsoft.com/office/powerpoint/2010/main" val="41737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D) Posve polako, u </a:t>
            </a:r>
            <a:r>
              <a:rPr lang="hr-HR" dirty="0" err="1" smtClean="0"/>
              <a:t>maglenom</a:t>
            </a:r>
            <a:r>
              <a:rPr lang="hr-HR" dirty="0" smtClean="0"/>
              <a:t> plaštu,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 </a:t>
            </a:r>
            <a:r>
              <a:rPr lang="hr-HR" dirty="0"/>
              <a:t>J</a:t>
            </a:r>
            <a:r>
              <a:rPr lang="hr-HR" dirty="0" smtClean="0"/>
              <a:t>utros je ušla u selo. Kroz </a:t>
            </a:r>
            <a:r>
              <a:rPr lang="hr-HR" dirty="0" err="1" smtClean="0"/>
              <a:t>baštu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Prošla je pored ocvalih lijeha,</a:t>
            </a:r>
          </a:p>
          <a:p>
            <a:pPr marL="0" indent="0">
              <a:buNone/>
            </a:pPr>
            <a:r>
              <a:rPr lang="hr-HR" dirty="0" smtClean="0"/>
              <a:t>        Nađoh je ispod snuždenih streha.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91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E) O, to je polet u visinu!         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 Srca nam zamiru i ginu.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     U ljubavi bih s tobom, draga,</a:t>
            </a:r>
          </a:p>
          <a:p>
            <a:pPr marL="0" indent="0">
              <a:buNone/>
            </a:pPr>
            <a:r>
              <a:rPr lang="hr-HR" dirty="0" smtClean="0"/>
              <a:t>      Nestati htio ja bez traga.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79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F) Spašavam sebe. U stihove stavljam        </a:t>
            </a:r>
            <a:r>
              <a:rPr lang="hr-HR" b="1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       Sve svoje blago, da u njima zasja;</a:t>
            </a:r>
          </a:p>
          <a:p>
            <a:pPr marL="0" indent="0">
              <a:buNone/>
            </a:pPr>
            <a:r>
              <a:rPr lang="hr-HR" dirty="0" smtClean="0"/>
              <a:t>       Svu svoju svjetlost u stihove stavljam.</a:t>
            </a:r>
          </a:p>
          <a:p>
            <a:pPr marL="0" indent="0">
              <a:buNone/>
            </a:pPr>
            <a:r>
              <a:rPr lang="hr-HR" dirty="0" smtClean="0"/>
              <a:t>       Neka me jednoć klonula obasja.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07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9</a:t>
            </a:r>
            <a:r>
              <a:rPr lang="hr-HR" dirty="0" smtClean="0"/>
              <a:t>. Odredi vrstu rime u prethodnim strofama.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a</a:t>
            </a:r>
            <a:r>
              <a:rPr lang="hr-HR" dirty="0" err="1" smtClean="0"/>
              <a:t>abb</a:t>
            </a:r>
            <a:r>
              <a:rPr lang="hr-HR" dirty="0" smtClean="0"/>
              <a:t> – parna</a:t>
            </a:r>
          </a:p>
          <a:p>
            <a:r>
              <a:rPr lang="hr-HR" dirty="0" err="1"/>
              <a:t>a</a:t>
            </a:r>
            <a:r>
              <a:rPr lang="hr-HR" dirty="0" err="1" smtClean="0"/>
              <a:t>bab</a:t>
            </a:r>
            <a:r>
              <a:rPr lang="hr-HR" dirty="0" smtClean="0"/>
              <a:t> – ukrštena (križna) </a:t>
            </a:r>
          </a:p>
          <a:p>
            <a:r>
              <a:rPr lang="hr-HR" dirty="0" err="1"/>
              <a:t>a</a:t>
            </a:r>
            <a:r>
              <a:rPr lang="hr-HR" dirty="0" err="1" smtClean="0"/>
              <a:t>bcb</a:t>
            </a:r>
            <a:r>
              <a:rPr lang="hr-HR" dirty="0" smtClean="0"/>
              <a:t> – isprekidana</a:t>
            </a:r>
          </a:p>
          <a:p>
            <a:r>
              <a:rPr lang="hr-HR" dirty="0" err="1"/>
              <a:t>a</a:t>
            </a:r>
            <a:r>
              <a:rPr lang="hr-HR" dirty="0" err="1" smtClean="0"/>
              <a:t>aaa</a:t>
            </a:r>
            <a:r>
              <a:rPr lang="hr-HR" dirty="0" smtClean="0"/>
              <a:t> – nagomilana</a:t>
            </a:r>
          </a:p>
          <a:p>
            <a:r>
              <a:rPr lang="hr-HR" dirty="0" err="1"/>
              <a:t>a</a:t>
            </a:r>
            <a:r>
              <a:rPr lang="hr-HR" dirty="0" err="1" smtClean="0"/>
              <a:t>bba</a:t>
            </a:r>
            <a:r>
              <a:rPr lang="hr-HR" dirty="0" smtClean="0"/>
              <a:t> - obgrljena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5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10. Analiziraj zadanu pjesmu. Napiši vrstu, motive, temu, pjesničke slike, stilska izražajna sredstva koja pronađeš, vrstu stiha, strofe i rime.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err="1" smtClean="0"/>
              <a:t>Dobiša</a:t>
            </a:r>
            <a:r>
              <a:rPr lang="hr-HR" dirty="0" smtClean="0"/>
              <a:t> Cesarić, Proljetna kiša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Proljetna kiša nije </a:t>
            </a:r>
            <a:r>
              <a:rPr lang="hr-HR" dirty="0" err="1" smtClean="0"/>
              <a:t>ko</a:t>
            </a:r>
            <a:r>
              <a:rPr lang="hr-HR" dirty="0" smtClean="0"/>
              <a:t> druge.</a:t>
            </a:r>
          </a:p>
          <a:p>
            <a:pPr marL="0" indent="0">
              <a:buNone/>
            </a:pPr>
            <a:r>
              <a:rPr lang="hr-HR" dirty="0" smtClean="0"/>
              <a:t>Proljetna kiša rastapa tuge.</a:t>
            </a:r>
          </a:p>
          <a:p>
            <a:pPr marL="0" indent="0">
              <a:buNone/>
            </a:pPr>
            <a:r>
              <a:rPr lang="hr-HR" dirty="0" smtClean="0"/>
              <a:t>Velike, svijetle, neshvatljive umu</a:t>
            </a:r>
          </a:p>
          <a:p>
            <a:pPr marL="0" indent="0">
              <a:buNone/>
            </a:pPr>
            <a:r>
              <a:rPr lang="hr-HR" dirty="0" smtClean="0"/>
              <a:t>Radosti ima u njenome šumu.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Kada rominja i šušti po lišću,</a:t>
            </a:r>
          </a:p>
          <a:p>
            <a:pPr marL="0" indent="0">
              <a:buNone/>
            </a:pPr>
            <a:r>
              <a:rPr lang="hr-HR" dirty="0" smtClean="0"/>
              <a:t>Zaljubljenici – kako se stišću!</a:t>
            </a:r>
          </a:p>
          <a:p>
            <a:pPr marL="0" indent="0">
              <a:buNone/>
            </a:pPr>
            <a:r>
              <a:rPr lang="hr-HR" dirty="0" smtClean="0"/>
              <a:t>Smiju se oči, srca se mlade.</a:t>
            </a:r>
          </a:p>
          <a:p>
            <a:pPr marL="0" indent="0">
              <a:buNone/>
            </a:pPr>
            <a:r>
              <a:rPr lang="hr-HR" dirty="0" smtClean="0"/>
              <a:t>Proljetna kiša zalijeva nade.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04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D. </a:t>
            </a:r>
            <a:r>
              <a:rPr lang="hr-HR" dirty="0" err="1" smtClean="0"/>
              <a:t>Ceasrić</a:t>
            </a:r>
            <a:r>
              <a:rPr lang="hr-HR" dirty="0" smtClean="0"/>
              <a:t>, Proljetna kiša  (analiza pjesme)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njiževna vrsta:</a:t>
            </a:r>
          </a:p>
          <a:p>
            <a:r>
              <a:rPr lang="hr-HR" dirty="0" smtClean="0"/>
              <a:t>Motivi: </a:t>
            </a:r>
          </a:p>
          <a:p>
            <a:r>
              <a:rPr lang="hr-HR" dirty="0" smtClean="0"/>
              <a:t>Tema: </a:t>
            </a:r>
          </a:p>
          <a:p>
            <a:r>
              <a:rPr lang="hr-HR" dirty="0" smtClean="0"/>
              <a:t>Pjesničke slike: a) vizualne: </a:t>
            </a:r>
            <a:endParaRPr lang="hr-HR" sz="2400" dirty="0" smtClean="0">
              <a:solidFill>
                <a:prstClr val="black"/>
              </a:solidFill>
            </a:endParaRPr>
          </a:p>
          <a:p>
            <a:pPr lvl="0"/>
            <a:r>
              <a:rPr lang="hr-HR" sz="2400" dirty="0">
                <a:solidFill>
                  <a:prstClr val="black"/>
                </a:solidFill>
              </a:rPr>
              <a:t> </a:t>
            </a:r>
            <a:r>
              <a:rPr lang="hr-HR" sz="2400" dirty="0" smtClean="0">
                <a:solidFill>
                  <a:prstClr val="black"/>
                </a:solidFill>
              </a:rPr>
              <a:t>                               b) akustične: </a:t>
            </a:r>
          </a:p>
          <a:p>
            <a:pPr lvl="0"/>
            <a:r>
              <a:rPr lang="hr-HR" sz="2400" dirty="0">
                <a:solidFill>
                  <a:prstClr val="black"/>
                </a:solidFill>
              </a:rPr>
              <a:t> </a:t>
            </a:r>
            <a:r>
              <a:rPr lang="hr-HR" sz="2400" dirty="0" smtClean="0">
                <a:solidFill>
                  <a:prstClr val="black"/>
                </a:solidFill>
              </a:rPr>
              <a:t>                                c) taktilne: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64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Stilska izražajna sredstva: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Epiteti: </a:t>
            </a:r>
          </a:p>
          <a:p>
            <a:pPr lvl="0"/>
            <a:r>
              <a:rPr lang="hr-HR" sz="2400" dirty="0" smtClean="0">
                <a:solidFill>
                  <a:prstClr val="black"/>
                </a:solidFill>
              </a:rPr>
              <a:t>Usporedba: </a:t>
            </a:r>
          </a:p>
          <a:p>
            <a:pPr lvl="0"/>
            <a:r>
              <a:rPr lang="hr-HR" sz="2400" dirty="0" smtClean="0">
                <a:solidFill>
                  <a:prstClr val="black"/>
                </a:solidFill>
              </a:rPr>
              <a:t>Personifikacija: </a:t>
            </a:r>
          </a:p>
          <a:p>
            <a:pPr lvl="0"/>
            <a:r>
              <a:rPr lang="hr-HR" sz="2400" dirty="0" smtClean="0">
                <a:solidFill>
                  <a:prstClr val="black"/>
                </a:solidFill>
              </a:rPr>
              <a:t>Onomatopeja:</a:t>
            </a:r>
          </a:p>
          <a:p>
            <a:pPr lvl="0"/>
            <a:r>
              <a:rPr lang="hr-HR" sz="2400" dirty="0" smtClean="0">
                <a:solidFill>
                  <a:prstClr val="black"/>
                </a:solidFill>
              </a:rPr>
              <a:t>Metafora: </a:t>
            </a:r>
          </a:p>
          <a:p>
            <a:pPr lvl="0"/>
            <a:r>
              <a:rPr lang="hr-HR" sz="2400" dirty="0" smtClean="0">
                <a:solidFill>
                  <a:prstClr val="black"/>
                </a:solidFill>
              </a:rPr>
              <a:t>Kontrast:</a:t>
            </a:r>
          </a:p>
          <a:p>
            <a:pPr lvl="0"/>
            <a:endParaRPr lang="hr-HR" sz="2400" u="sng" dirty="0">
              <a:solidFill>
                <a:prstClr val="black"/>
              </a:solidFill>
            </a:endParaRPr>
          </a:p>
          <a:p>
            <a:pPr lvl="0"/>
            <a:endParaRPr lang="hr-HR" sz="2400" dirty="0">
              <a:solidFill>
                <a:prstClr val="black"/>
              </a:solidFill>
            </a:endParaRPr>
          </a:p>
          <a:p>
            <a:pPr lv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50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Napišite sami po jednu pjesničku sliku.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vizualnu (vidnu)</a:t>
            </a:r>
          </a:p>
          <a:p>
            <a:r>
              <a:rPr lang="hr-HR" dirty="0" smtClean="0"/>
              <a:t>B) akustičnu/auditivne (slušnu)</a:t>
            </a:r>
          </a:p>
          <a:p>
            <a:r>
              <a:rPr lang="hr-HR" dirty="0" smtClean="0"/>
              <a:t>C) </a:t>
            </a:r>
            <a:r>
              <a:rPr lang="hr-HR" dirty="0" err="1" smtClean="0"/>
              <a:t>olfaktivnu</a:t>
            </a:r>
            <a:r>
              <a:rPr lang="hr-HR" dirty="0" smtClean="0"/>
              <a:t> (mirisnu)</a:t>
            </a:r>
          </a:p>
          <a:p>
            <a:r>
              <a:rPr lang="hr-HR" dirty="0" smtClean="0"/>
              <a:t>D) </a:t>
            </a:r>
            <a:r>
              <a:rPr lang="hr-HR" dirty="0" err="1" smtClean="0"/>
              <a:t>gustativnu</a:t>
            </a:r>
            <a:r>
              <a:rPr lang="hr-HR" dirty="0" smtClean="0"/>
              <a:t> (okusnu)</a:t>
            </a:r>
          </a:p>
          <a:p>
            <a:r>
              <a:rPr lang="hr-HR" dirty="0" smtClean="0"/>
              <a:t>E) taktilnu (opipnu)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70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Poveži autora i djelo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1) W. Shakespeare                  a) Mali prin</a:t>
            </a:r>
            <a:r>
              <a:rPr lang="hr-HR" dirty="0"/>
              <a:t>c</a:t>
            </a:r>
            <a:endParaRPr lang="hr-HR" dirty="0" smtClean="0"/>
          </a:p>
          <a:p>
            <a:r>
              <a:rPr lang="hr-HR" dirty="0" smtClean="0"/>
              <a:t>2) I. G. Kovačić                         b) Utjeha kose</a:t>
            </a:r>
          </a:p>
          <a:p>
            <a:r>
              <a:rPr lang="hr-HR" dirty="0" smtClean="0"/>
              <a:t>3) E. Hemingway                     c) Starac i more</a:t>
            </a:r>
          </a:p>
          <a:p>
            <a:r>
              <a:rPr lang="hr-HR" dirty="0" smtClean="0"/>
              <a:t>4)J. D. Salinger                        d) Breza</a:t>
            </a:r>
          </a:p>
          <a:p>
            <a:r>
              <a:rPr lang="hr-HR" dirty="0" smtClean="0"/>
              <a:t>5) M. Balota                             e) Romeo i Julija</a:t>
            </a:r>
          </a:p>
          <a:p>
            <a:r>
              <a:rPr lang="hr-HR" dirty="0" smtClean="0"/>
              <a:t>6) A. G. Matoš                          f) Mrak na svijetlim stazama</a:t>
            </a:r>
          </a:p>
          <a:p>
            <a:r>
              <a:rPr lang="hr-HR" dirty="0" smtClean="0"/>
              <a:t>7) A. de Saint </a:t>
            </a:r>
            <a:r>
              <a:rPr lang="hr-HR" dirty="0" err="1" smtClean="0"/>
              <a:t>Exupery</a:t>
            </a:r>
            <a:r>
              <a:rPr lang="hr-HR" dirty="0" smtClean="0"/>
              <a:t>             g) </a:t>
            </a:r>
            <a:r>
              <a:rPr lang="hr-HR" dirty="0"/>
              <a:t>K</a:t>
            </a:r>
            <a:r>
              <a:rPr lang="hr-HR" dirty="0" smtClean="0"/>
              <a:t>oza </a:t>
            </a:r>
          </a:p>
          <a:p>
            <a:r>
              <a:rPr lang="hr-HR" dirty="0" smtClean="0"/>
              <a:t>8) S. Kolar                                   h) Lovac u žitu</a:t>
            </a:r>
          </a:p>
          <a:p>
            <a:r>
              <a:rPr lang="hr-HR" dirty="0" smtClean="0"/>
              <a:t>9) I. Mažuranić                           i) Smrt Smail-age Čengića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09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Poveži naslov djela i književnu vrstu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1) </a:t>
            </a:r>
            <a:r>
              <a:rPr lang="hr-HR" dirty="0" smtClean="0">
                <a:solidFill>
                  <a:prstClr val="black"/>
                </a:solidFill>
              </a:rPr>
              <a:t>Romeo i Julija                              a) lirska misaona pjesma (sonet)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2</a:t>
            </a:r>
            <a:r>
              <a:rPr lang="hr-HR" dirty="0">
                <a:solidFill>
                  <a:prstClr val="black"/>
                </a:solidFill>
              </a:rPr>
              <a:t>) </a:t>
            </a:r>
            <a:r>
              <a:rPr lang="hr-HR" dirty="0" smtClean="0">
                <a:solidFill>
                  <a:prstClr val="black"/>
                </a:solidFill>
              </a:rPr>
              <a:t>Smrt Smail-age Čengića             b) tragedija    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3</a:t>
            </a:r>
            <a:r>
              <a:rPr lang="hr-HR" dirty="0">
                <a:solidFill>
                  <a:prstClr val="black"/>
                </a:solidFill>
              </a:rPr>
              <a:t>) </a:t>
            </a:r>
            <a:r>
              <a:rPr lang="hr-HR" dirty="0" smtClean="0">
                <a:solidFill>
                  <a:prstClr val="black"/>
                </a:solidFill>
              </a:rPr>
              <a:t>Utjeha kose                                  c) lirska misaona pjesma</a:t>
            </a:r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4</a:t>
            </a:r>
            <a:r>
              <a:rPr lang="hr-HR" dirty="0">
                <a:solidFill>
                  <a:prstClr val="black"/>
                </a:solidFill>
              </a:rPr>
              <a:t>) </a:t>
            </a:r>
            <a:r>
              <a:rPr lang="hr-HR" dirty="0" smtClean="0">
                <a:solidFill>
                  <a:prstClr val="black"/>
                </a:solidFill>
              </a:rPr>
              <a:t>Opomena                                     d) epska pjesma (spjev)</a:t>
            </a:r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5) Hvalospjev ljubavi                      e) lirska religiozna pjesma</a:t>
            </a:r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>
                <a:solidFill>
                  <a:prstClr val="black"/>
                </a:solidFill>
              </a:rPr>
              <a:t>6) </a:t>
            </a:r>
            <a:r>
              <a:rPr lang="hr-HR" dirty="0" smtClean="0">
                <a:solidFill>
                  <a:prstClr val="black"/>
                </a:solidFill>
              </a:rPr>
              <a:t>Svete planine svijeta                  f) pripovijetka/igrani film</a:t>
            </a:r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>
                <a:solidFill>
                  <a:prstClr val="black"/>
                </a:solidFill>
              </a:rPr>
              <a:t>7) </a:t>
            </a:r>
            <a:r>
              <a:rPr lang="hr-HR" dirty="0" smtClean="0">
                <a:solidFill>
                  <a:prstClr val="black"/>
                </a:solidFill>
              </a:rPr>
              <a:t>Breza                                             g) putopis</a:t>
            </a:r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>
                <a:solidFill>
                  <a:prstClr val="black"/>
                </a:solidFill>
              </a:rPr>
              <a:t>8</a:t>
            </a:r>
            <a:r>
              <a:rPr lang="hr-HR" dirty="0" smtClean="0">
                <a:solidFill>
                  <a:prstClr val="black"/>
                </a:solidFill>
              </a:rPr>
              <a:t>) Sve zbog jednog dječaka            h) roman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97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13. Navedi karakterizacije lika koje prepoznaješ u sljedećim primjerima.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I lijepa bijaše Srna, vitka i visoka, a kose do ramena kao ugašeno zlato, pa vlažne i meke baš kao i svila na kukuruzima u Lugu...</a:t>
            </a:r>
            <a:b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</a:br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- Pa koliko je bila vitka, tako je hitro i skakala da bi </a:t>
            </a:r>
            <a:r>
              <a:rPr lang="hr-HR" i="1" dirty="0" err="1">
                <a:solidFill>
                  <a:srgbClr val="151515"/>
                </a:solidFill>
                <a:latin typeface="Verdana" panose="020B0604030504040204" pitchFamily="34" charset="0"/>
              </a:rPr>
              <a:t>svak</a:t>
            </a:r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, čim je vidi, pomislio na Srnu, makar i ne znajući kako je zovu. Žarke joj oči tako su sjale, te bi mislio da su za sve, prije nego za san. A bilo je samo deset godina toj Srni</a:t>
            </a:r>
            <a:r>
              <a:rPr lang="hr-HR" i="1" dirty="0" smtClean="0">
                <a:solidFill>
                  <a:srgbClr val="151515"/>
                </a:solidFill>
                <a:latin typeface="Verdana" panose="020B0604030504040204" pitchFamily="34" charset="0"/>
              </a:rPr>
              <a:t>...</a:t>
            </a:r>
          </a:p>
          <a:p>
            <a:endParaRPr lang="hr-HR" i="1" dirty="0">
              <a:solidFill>
                <a:srgbClr val="151515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r-HR" i="1" dirty="0">
              <a:solidFill>
                <a:srgbClr val="15151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Serdar Janko bijaše najbogatiji </a:t>
            </a:r>
            <a:r>
              <a:rPr lang="hr-HR" i="1" dirty="0" err="1">
                <a:solidFill>
                  <a:srgbClr val="151515"/>
                </a:solidFill>
                <a:latin typeface="Verdana" panose="020B0604030504040204" pitchFamily="34" charset="0"/>
              </a:rPr>
              <a:t>Čardačanin</a:t>
            </a:r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, a Srna jedinica i baštinica u Čardacima. Ali kakva bila da bila ta Srna, ljubila je svoje roditelje i bijaše joj drago da se o njoj dobro misli</a:t>
            </a:r>
            <a:r>
              <a:rPr lang="hr-HR" i="1" dirty="0" smtClean="0">
                <a:solidFill>
                  <a:srgbClr val="151515"/>
                </a:solidFill>
                <a:latin typeface="Verdana" panose="020B0604030504040204" pitchFamily="34" charset="0"/>
              </a:rPr>
              <a:t>...</a:t>
            </a:r>
          </a:p>
          <a:p>
            <a:pPr marL="0" indent="0">
              <a:buNone/>
            </a:pPr>
            <a:r>
              <a:rPr lang="hr-HR" i="1" dirty="0" smtClean="0">
                <a:solidFill>
                  <a:srgbClr val="151515"/>
                </a:solidFill>
                <a:latin typeface="Verdana" panose="020B0604030504040204" pitchFamily="34" charset="0"/>
              </a:rPr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5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t"/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Ta je Klara bila dobra i mila žena, nimalo slična gospođama </a:t>
            </a:r>
            <a:r>
              <a:rPr lang="hr-HR" i="1" dirty="0" err="1">
                <a:solidFill>
                  <a:srgbClr val="151515"/>
                </a:solidFill>
                <a:latin typeface="Verdana" panose="020B0604030504040204" pitchFamily="34" charset="0"/>
              </a:rPr>
              <a:t>čardačkim</a:t>
            </a:r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 nije ni bila. Muž joj je davno umro. Ljubila je svakoga bez razlike, a </a:t>
            </a:r>
            <a:r>
              <a:rPr lang="hr-HR" i="1" dirty="0" err="1">
                <a:solidFill>
                  <a:srgbClr val="151515"/>
                </a:solidFill>
                <a:latin typeface="Verdana" panose="020B0604030504040204" pitchFamily="34" charset="0"/>
              </a:rPr>
              <a:t>naduvati</a:t>
            </a:r>
            <a:r>
              <a:rPr lang="hr-HR" i="1" dirty="0">
                <a:solidFill>
                  <a:srgbClr val="151515"/>
                </a:solidFill>
                <a:latin typeface="Verdana" panose="020B0604030504040204" pitchFamily="34" charset="0"/>
              </a:rPr>
              <a:t> se nije znala. Tako je dobra bila, pa sretne li prosjaka ili vidi bolesnika, malo što ne zaplače. A i nju su svi ljubili: pogledaš je, pa ti je već srcu </a:t>
            </a:r>
            <a:r>
              <a:rPr lang="hr-HR" i="1" dirty="0" smtClean="0">
                <a:solidFill>
                  <a:srgbClr val="151515"/>
                </a:solidFill>
                <a:latin typeface="Verdana" panose="020B0604030504040204" pitchFamily="34" charset="0"/>
              </a:rPr>
              <a:t>prirasla…</a:t>
            </a:r>
          </a:p>
          <a:p>
            <a:pPr marL="0" indent="0" algn="just" fontAlgn="t">
              <a:buNone/>
            </a:pP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36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 vidi da tako neće ni do čega doći, on reče: - A biste ča dali, kad bi vas </a:t>
            </a:r>
            <a:r>
              <a:rPr lang="hr-HR" dirty="0" err="1" smtClean="0"/>
              <a:t>nahranil</a:t>
            </a:r>
            <a:r>
              <a:rPr lang="hr-HR" dirty="0" smtClean="0"/>
              <a:t> i </a:t>
            </a:r>
            <a:r>
              <a:rPr lang="hr-HR" dirty="0" err="1" smtClean="0"/>
              <a:t>napojil</a:t>
            </a:r>
            <a:r>
              <a:rPr lang="hr-HR" dirty="0" smtClean="0"/>
              <a:t>?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- E, onda da!</a:t>
            </a:r>
          </a:p>
          <a:p>
            <a:pPr marL="0" indent="0">
              <a:buNone/>
            </a:pPr>
            <a:r>
              <a:rPr lang="hr-HR" dirty="0" err="1" smtClean="0"/>
              <a:t>Košće</a:t>
            </a:r>
            <a:r>
              <a:rPr lang="hr-HR" dirty="0" smtClean="0"/>
              <a:t> ih povede u obližnje dvorište prazne kućice.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- Počekajte tu. Najprije ćemo ča založit.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0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2</a:t>
            </a:r>
            <a:r>
              <a:rPr lang="hr-HR" dirty="0" smtClean="0"/>
              <a:t>. Napiši rečenicu od najmanje tri riječi, a u kojoj svaka riječ počinje sljedećim slovom. </a:t>
            </a:r>
            <a:r>
              <a:rPr lang="hr-HR" sz="3200" dirty="0">
                <a:solidFill>
                  <a:prstClr val="black"/>
                </a:solidFill>
              </a:rPr>
              <a:t>Imate 60 sekundi.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A) C</a:t>
            </a:r>
          </a:p>
          <a:p>
            <a:r>
              <a:rPr lang="hr-HR" sz="4000" dirty="0" smtClean="0"/>
              <a:t>B) Z</a:t>
            </a:r>
          </a:p>
          <a:p>
            <a:r>
              <a:rPr lang="hr-HR" sz="4000" dirty="0" smtClean="0"/>
              <a:t>C) S</a:t>
            </a:r>
          </a:p>
          <a:p>
            <a:endParaRPr lang="hr-HR" sz="4000" dirty="0"/>
          </a:p>
          <a:p>
            <a:r>
              <a:rPr lang="hr-HR" sz="4000" dirty="0" smtClean="0"/>
              <a:t>Npr. Crni crv crta crveni crtež.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5111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3</a:t>
            </a:r>
            <a:r>
              <a:rPr lang="hr-HR" sz="3200" dirty="0" smtClean="0"/>
              <a:t>. Napišite u </a:t>
            </a:r>
            <a:r>
              <a:rPr lang="hr-HR" sz="3200" dirty="0" smtClean="0"/>
              <a:t>30 </a:t>
            </a:r>
            <a:r>
              <a:rPr lang="hr-HR" sz="3200" dirty="0" smtClean="0"/>
              <a:t>sekundi što više različitih riječi koje imaju što više zadanih slova. Svako slovo nosi određeni broj bodova. Na kraju zbrojite bodove.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= 1 bod</a:t>
            </a:r>
          </a:p>
          <a:p>
            <a:r>
              <a:rPr lang="hr-HR" dirty="0" smtClean="0"/>
              <a:t>E = 2 boda</a:t>
            </a:r>
          </a:p>
          <a:p>
            <a:r>
              <a:rPr lang="hr-HR" dirty="0" smtClean="0"/>
              <a:t>I = 3 boda</a:t>
            </a:r>
          </a:p>
          <a:p>
            <a:r>
              <a:rPr lang="hr-HR" dirty="0" smtClean="0"/>
              <a:t>O = 4 boda</a:t>
            </a:r>
          </a:p>
          <a:p>
            <a:r>
              <a:rPr lang="hr-HR" dirty="0" smtClean="0"/>
              <a:t>U = 5 bodova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6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</a:t>
            </a:r>
            <a:r>
              <a:rPr lang="hr-HR" dirty="0" smtClean="0"/>
              <a:t>. Napišite rečenice tako da riječi postavite u uobičajeni poredak.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Nikome reći ne htjedoh to.</a:t>
            </a:r>
          </a:p>
          <a:p>
            <a:r>
              <a:rPr lang="hr-HR" dirty="0" smtClean="0"/>
              <a:t>U predvečerje, iznenada, ni od koga iz dubine gledan, pojavio se ponad grada oblak jedan.</a:t>
            </a:r>
          </a:p>
          <a:p>
            <a:r>
              <a:rPr lang="hr-HR" dirty="0" smtClean="0"/>
              <a:t>Zviždukom opet zove me vlak.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9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Prepoznajte sljedeća stilska izražajna sredstva u sljedećim stihovima.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Uzdišu vali</a:t>
            </a:r>
            <a:r>
              <a:rPr lang="hr-HR" dirty="0" smtClean="0"/>
              <a:t>, pjeni se more.     </a:t>
            </a:r>
            <a:endParaRPr lang="hr-HR" b="1" dirty="0" smtClean="0"/>
          </a:p>
          <a:p>
            <a:r>
              <a:rPr lang="hr-HR" dirty="0" smtClean="0"/>
              <a:t>Što me to boli? Da l’ me još voli?     </a:t>
            </a:r>
            <a:endParaRPr lang="hr-HR" b="1" dirty="0" smtClean="0"/>
          </a:p>
          <a:p>
            <a:r>
              <a:rPr lang="hr-HR" dirty="0" smtClean="0"/>
              <a:t>Gledam ga. </a:t>
            </a:r>
            <a:r>
              <a:rPr lang="hr-HR" b="1" dirty="0" smtClean="0"/>
              <a:t>Sam. Sa licem u tami.    </a:t>
            </a:r>
          </a:p>
          <a:p>
            <a:r>
              <a:rPr lang="hr-HR" b="1" dirty="0" smtClean="0"/>
              <a:t>obično, malo, jadno </a:t>
            </a:r>
            <a:r>
              <a:rPr lang="hr-HR" dirty="0" smtClean="0"/>
              <a:t>drvo. </a:t>
            </a:r>
          </a:p>
          <a:p>
            <a:r>
              <a:rPr lang="hr-HR" dirty="0" smtClean="0"/>
              <a:t>Duž jednog se krova crvena slova / </a:t>
            </a:r>
            <a:r>
              <a:rPr lang="hr-HR" b="1" dirty="0" smtClean="0"/>
              <a:t>Pale i gase, pale i gase.   </a:t>
            </a:r>
          </a:p>
          <a:p>
            <a:r>
              <a:rPr lang="hr-HR" dirty="0" smtClean="0"/>
              <a:t>Ja ćutim da sam nečim taknut. </a:t>
            </a:r>
            <a:r>
              <a:rPr lang="hr-HR" b="1" dirty="0" smtClean="0"/>
              <a:t>/ </a:t>
            </a:r>
            <a:r>
              <a:rPr lang="hr-HR" b="1" dirty="0" err="1" smtClean="0"/>
              <a:t>Ko</a:t>
            </a:r>
            <a:r>
              <a:rPr lang="hr-HR" b="1" dirty="0" smtClean="0"/>
              <a:t> dahom.      </a:t>
            </a:r>
          </a:p>
          <a:p>
            <a:r>
              <a:rPr lang="hr-HR" i="1" dirty="0" smtClean="0"/>
              <a:t>Tiho, o tiho, </a:t>
            </a:r>
            <a:r>
              <a:rPr lang="hr-HR" b="1" i="1" dirty="0" smtClean="0"/>
              <a:t>govori mi jesen. / </a:t>
            </a:r>
            <a:r>
              <a:rPr lang="hr-HR" b="1" i="1" u="sng" dirty="0" smtClean="0"/>
              <a:t>Š</a:t>
            </a:r>
            <a:r>
              <a:rPr lang="hr-HR" i="1" u="sng" dirty="0" smtClean="0"/>
              <a:t>u</a:t>
            </a:r>
            <a:r>
              <a:rPr lang="hr-HR" b="1" i="1" u="sng" dirty="0" smtClean="0"/>
              <a:t>š</a:t>
            </a:r>
            <a:r>
              <a:rPr lang="hr-HR" i="1" u="sng" dirty="0" smtClean="0"/>
              <a:t>tanjem</a:t>
            </a:r>
            <a:r>
              <a:rPr lang="hr-HR" i="1" dirty="0" smtClean="0"/>
              <a:t> li</a:t>
            </a:r>
            <a:r>
              <a:rPr lang="hr-HR" b="1" i="1" dirty="0" smtClean="0"/>
              <a:t>š</a:t>
            </a:r>
            <a:r>
              <a:rPr lang="hr-HR" i="1" dirty="0" smtClean="0"/>
              <a:t>ća i </a:t>
            </a:r>
            <a:r>
              <a:rPr lang="hr-HR" b="1" i="1" u="sng" dirty="0" smtClean="0"/>
              <a:t>š</a:t>
            </a:r>
            <a:r>
              <a:rPr lang="hr-HR" i="1" u="sng" dirty="0" smtClean="0"/>
              <a:t>apatom </a:t>
            </a:r>
            <a:r>
              <a:rPr lang="hr-HR" i="1" dirty="0" smtClean="0"/>
              <a:t>ki</a:t>
            </a:r>
            <a:r>
              <a:rPr lang="hr-HR" b="1" i="1" dirty="0" smtClean="0"/>
              <a:t>š</a:t>
            </a:r>
            <a:r>
              <a:rPr lang="hr-HR" i="1" dirty="0" smtClean="0"/>
              <a:t>e.  </a:t>
            </a:r>
            <a:r>
              <a:rPr lang="hr-HR" b="1" i="1" dirty="0"/>
              <a:t> </a:t>
            </a:r>
            <a:r>
              <a:rPr lang="hr-HR" b="1" i="1" dirty="0" smtClean="0"/>
              <a:t>   </a:t>
            </a:r>
          </a:p>
          <a:p>
            <a:r>
              <a:rPr lang="hr-HR" b="1" dirty="0" smtClean="0"/>
              <a:t>Š</a:t>
            </a:r>
            <a:r>
              <a:rPr lang="hr-HR" dirty="0" smtClean="0"/>
              <a:t>um </a:t>
            </a:r>
            <a:r>
              <a:rPr lang="hr-HR" b="1" dirty="0" smtClean="0"/>
              <a:t>š</a:t>
            </a:r>
            <a:r>
              <a:rPr lang="hr-HR" dirty="0" smtClean="0"/>
              <a:t>a</a:t>
            </a:r>
            <a:r>
              <a:rPr lang="hr-HR" b="1" dirty="0" smtClean="0"/>
              <a:t>š</a:t>
            </a:r>
            <a:r>
              <a:rPr lang="hr-HR" dirty="0" smtClean="0"/>
              <a:t>a dok se </a:t>
            </a:r>
            <a:r>
              <a:rPr lang="hr-HR" b="1" dirty="0" smtClean="0"/>
              <a:t>š</a:t>
            </a:r>
            <a:r>
              <a:rPr lang="hr-HR" dirty="0" smtClean="0"/>
              <a:t>al</a:t>
            </a:r>
            <a:r>
              <a:rPr lang="hr-HR" b="1" dirty="0" smtClean="0"/>
              <a:t>š</a:t>
            </a:r>
            <a:r>
              <a:rPr lang="hr-HR" dirty="0" smtClean="0"/>
              <a:t>a na</a:t>
            </a:r>
            <a:r>
              <a:rPr lang="hr-HR" b="1" dirty="0" smtClean="0"/>
              <a:t> </a:t>
            </a:r>
            <a:r>
              <a:rPr lang="hr-HR" b="1" dirty="0" err="1" smtClean="0"/>
              <a:t>š</a:t>
            </a:r>
            <a:r>
              <a:rPr lang="hr-HR" dirty="0" err="1" smtClean="0"/>
              <a:t>pakeru</a:t>
            </a:r>
            <a:r>
              <a:rPr lang="hr-HR" dirty="0" smtClean="0"/>
              <a:t> krčka.   </a:t>
            </a:r>
            <a:endParaRPr lang="hr-HR" b="1" dirty="0" smtClean="0"/>
          </a:p>
          <a:p>
            <a:pPr marL="0" indent="0">
              <a:buNone/>
            </a:pPr>
            <a:endParaRPr lang="hr-HR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88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274" y="365126"/>
            <a:ext cx="10465526" cy="967286"/>
          </a:xfrm>
        </p:spPr>
        <p:txBody>
          <a:bodyPr>
            <a:normAutofit fontScale="90000"/>
          </a:bodyPr>
          <a:lstStyle/>
          <a:p>
            <a:r>
              <a:rPr lang="hr-HR" dirty="0"/>
              <a:t>6</a:t>
            </a:r>
            <a:r>
              <a:rPr lang="hr-HR" dirty="0" smtClean="0"/>
              <a:t>. Prepoznaj oblik lirske pjesme, vrstu strofe, stiha</a:t>
            </a:r>
            <a:r>
              <a:rPr lang="hr-HR" dirty="0"/>
              <a:t> </a:t>
            </a:r>
            <a:r>
              <a:rPr lang="hr-HR" dirty="0" smtClean="0"/>
              <a:t>i rime.</a:t>
            </a:r>
            <a:endParaRPr lang="hr-H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92777" y="1282221"/>
            <a:ext cx="7001691" cy="53110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hr-HR" sz="1800" dirty="0" smtClean="0"/>
              <a:t>G. Matoš, Djevojčici umjesto igračke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r-HR" sz="18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HR" sz="1800" dirty="0" smtClean="0"/>
              <a:t>Ljerko</a:t>
            </a:r>
            <a:r>
              <a:rPr lang="hr-HR" sz="1800" dirty="0"/>
              <a:t>, srce moje, ti si lutka mala,</a:t>
            </a:r>
            <a:br>
              <a:rPr lang="hr-HR" sz="1800" dirty="0"/>
            </a:br>
            <a:r>
              <a:rPr lang="hr-HR" sz="1800" dirty="0"/>
              <a:t>Pa ne slutiš smisla žalosnih soneta;</a:t>
            </a:r>
            <a:br>
              <a:rPr lang="hr-HR" sz="1800" dirty="0"/>
            </a:br>
            <a:r>
              <a:rPr lang="hr-HR" sz="1800" dirty="0"/>
              <a:t>Kesteni pred kućom duhu tvom su meta.</a:t>
            </a:r>
            <a:br>
              <a:rPr lang="hr-HR" sz="1800" dirty="0"/>
            </a:br>
            <a:r>
              <a:rPr lang="hr-HR" sz="1800" dirty="0"/>
              <a:t>Još je deset karnevala do tvog bala.</a:t>
            </a:r>
            <a:br>
              <a:rPr lang="hr-HR" sz="1800" dirty="0"/>
            </a:br>
            <a:r>
              <a:rPr lang="hr-HR" sz="1800" dirty="0"/>
              <a:t/>
            </a:r>
            <a:br>
              <a:rPr lang="hr-HR" sz="1800" dirty="0"/>
            </a:br>
            <a:r>
              <a:rPr lang="hr-HR" sz="1800" dirty="0"/>
              <a:t>Ti se čudiš dušo. Smijat si se stala</a:t>
            </a:r>
            <a:br>
              <a:rPr lang="hr-HR" sz="1800" dirty="0"/>
            </a:br>
            <a:r>
              <a:rPr lang="hr-HR" sz="1800" dirty="0"/>
              <a:t>Ovoj ludoj priči. Tvoja duša sveta</a:t>
            </a:r>
            <a:br>
              <a:rPr lang="hr-HR" sz="1800" dirty="0"/>
            </a:br>
            <a:r>
              <a:rPr lang="hr-HR" sz="1800" dirty="0"/>
              <a:t>Još ne sniva, kako zbore zrela ljeta.</a:t>
            </a:r>
            <a:br>
              <a:rPr lang="hr-HR" sz="1800" dirty="0"/>
            </a:br>
            <a:r>
              <a:rPr lang="hr-HR" sz="1800" dirty="0"/>
              <a:t>Gledaš me </a:t>
            </a:r>
            <a:r>
              <a:rPr lang="hr-HR" sz="1800" dirty="0" err="1"/>
              <a:t>ko</a:t>
            </a:r>
            <a:r>
              <a:rPr lang="hr-HR" sz="1800" dirty="0"/>
              <a:t> grla. Misliš — to je šala.</a:t>
            </a:r>
            <a:br>
              <a:rPr lang="hr-HR" sz="1800" dirty="0"/>
            </a:br>
            <a:r>
              <a:rPr lang="hr-HR" sz="1800" dirty="0"/>
              <a:t/>
            </a:r>
            <a:br>
              <a:rPr lang="hr-HR" sz="1800" dirty="0"/>
            </a:br>
            <a:r>
              <a:rPr lang="hr-HR" sz="1800" dirty="0"/>
              <a:t>Al će doći </a:t>
            </a:r>
            <a:r>
              <a:rPr lang="hr-HR" sz="1800" dirty="0" err="1"/>
              <a:t>veče</a:t>
            </a:r>
            <a:r>
              <a:rPr lang="hr-HR" sz="1800" dirty="0"/>
              <a:t>, kad ćeš, </a:t>
            </a:r>
            <a:r>
              <a:rPr lang="hr-HR" sz="1800" dirty="0" err="1"/>
              <a:t>ko</a:t>
            </a:r>
            <a:r>
              <a:rPr lang="hr-HR" sz="1800" dirty="0"/>
              <a:t> Elvira,</a:t>
            </a:r>
            <a:br>
              <a:rPr lang="hr-HR" sz="1800" dirty="0"/>
            </a:br>
            <a:r>
              <a:rPr lang="hr-HR" sz="1800" dirty="0"/>
              <a:t>Don </a:t>
            </a:r>
            <a:r>
              <a:rPr lang="hr-HR" sz="1800" dirty="0" err="1"/>
              <a:t>Huanâ</a:t>
            </a:r>
            <a:r>
              <a:rPr lang="hr-HR" sz="1800" dirty="0"/>
              <a:t> sita i lažnih kavalira,</a:t>
            </a:r>
            <a:br>
              <a:rPr lang="hr-HR" sz="1800" dirty="0"/>
            </a:br>
            <a:r>
              <a:rPr lang="hr-HR" sz="1800" dirty="0"/>
              <a:t>Sjetiti se sjetno nježne ove strofe.</a:t>
            </a:r>
            <a:br>
              <a:rPr lang="hr-HR" sz="1800" dirty="0"/>
            </a:br>
            <a:r>
              <a:rPr lang="hr-HR" sz="1800" dirty="0"/>
              <a:t/>
            </a:r>
            <a:br>
              <a:rPr lang="hr-HR" sz="1800" dirty="0"/>
            </a:br>
            <a:r>
              <a:rPr lang="hr-HR" sz="1800" dirty="0"/>
              <a:t>Moje će ti ime šapnut moja muza,</a:t>
            </a:r>
            <a:br>
              <a:rPr lang="hr-HR" sz="1800" dirty="0"/>
            </a:br>
            <a:r>
              <a:rPr lang="hr-HR" sz="1800" dirty="0"/>
              <a:t>A u modrom oku jecati će suza</a:t>
            </a:r>
            <a:br>
              <a:rPr lang="hr-HR" sz="1800" dirty="0"/>
            </a:br>
            <a:r>
              <a:rPr lang="hr-HR" sz="1800" dirty="0" err="1"/>
              <a:t>Ko</a:t>
            </a:r>
            <a:r>
              <a:rPr lang="hr-HR" sz="1800" dirty="0"/>
              <a:t> za mrtvim </a:t>
            </a:r>
            <a:r>
              <a:rPr lang="hr-HR" sz="1800" dirty="0" err="1"/>
              <a:t>clownom</a:t>
            </a:r>
            <a:r>
              <a:rPr lang="hr-HR" sz="1800" dirty="0"/>
              <a:t> iza katastrofe.</a:t>
            </a: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5064" y="209005"/>
            <a:ext cx="10578736" cy="1088571"/>
          </a:xfrm>
        </p:spPr>
        <p:txBody>
          <a:bodyPr>
            <a:normAutofit fontScale="90000"/>
          </a:bodyPr>
          <a:lstStyle/>
          <a:p>
            <a:r>
              <a:rPr lang="hr-HR" dirty="0"/>
              <a:t>7</a:t>
            </a:r>
            <a:r>
              <a:rPr lang="hr-HR" dirty="0" smtClean="0"/>
              <a:t>. Odredi vrstu stilskog izražajnog sredstva u zadanom primjeru.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8274" y="1454331"/>
            <a:ext cx="10465526" cy="4722632"/>
          </a:xfrm>
        </p:spPr>
        <p:txBody>
          <a:bodyPr/>
          <a:lstStyle/>
          <a:p>
            <a:r>
              <a:rPr lang="hr-HR" dirty="0" smtClean="0"/>
              <a:t>A) j</a:t>
            </a:r>
            <a:r>
              <a:rPr lang="hr-HR" b="1" dirty="0" smtClean="0"/>
              <a:t>e</a:t>
            </a:r>
            <a:r>
              <a:rPr lang="hr-HR" dirty="0" smtClean="0"/>
              <a:t>s</a:t>
            </a:r>
            <a:r>
              <a:rPr lang="hr-HR" b="1" dirty="0" smtClean="0"/>
              <a:t>e</a:t>
            </a:r>
            <a:r>
              <a:rPr lang="hr-HR" dirty="0" smtClean="0"/>
              <a:t>nj</a:t>
            </a:r>
            <a:r>
              <a:rPr lang="hr-HR" b="1" dirty="0" smtClean="0"/>
              <a:t>e</a:t>
            </a:r>
            <a:r>
              <a:rPr lang="hr-HR" dirty="0" smtClean="0"/>
              <a:t> </a:t>
            </a:r>
            <a:r>
              <a:rPr lang="hr-HR" dirty="0" err="1" smtClean="0"/>
              <a:t>v</a:t>
            </a:r>
            <a:r>
              <a:rPr lang="hr-HR" b="1" dirty="0" err="1" smtClean="0"/>
              <a:t>e</a:t>
            </a:r>
            <a:r>
              <a:rPr lang="hr-HR" dirty="0" err="1" smtClean="0"/>
              <a:t>če</a:t>
            </a:r>
            <a:r>
              <a:rPr lang="hr-HR" dirty="0" smtClean="0"/>
              <a:t>… /m</a:t>
            </a:r>
            <a:r>
              <a:rPr lang="hr-HR" b="1" dirty="0" smtClean="0"/>
              <a:t>o</a:t>
            </a:r>
            <a:r>
              <a:rPr lang="hr-HR" dirty="0" smtClean="0"/>
              <a:t>n</a:t>
            </a:r>
            <a:r>
              <a:rPr lang="hr-HR" b="1" dirty="0" smtClean="0"/>
              <a:t>o</a:t>
            </a:r>
            <a:r>
              <a:rPr lang="hr-HR" dirty="0" smtClean="0"/>
              <a:t>t</a:t>
            </a:r>
            <a:r>
              <a:rPr lang="hr-HR" b="1" dirty="0" smtClean="0"/>
              <a:t>o</a:t>
            </a:r>
            <a:r>
              <a:rPr lang="hr-HR" dirty="0" smtClean="0"/>
              <a:t>n</a:t>
            </a:r>
            <a:r>
              <a:rPr lang="hr-HR" b="1" dirty="0" smtClean="0"/>
              <a:t>e</a:t>
            </a:r>
            <a:r>
              <a:rPr lang="hr-HR" dirty="0" smtClean="0"/>
              <a:t> sj</a:t>
            </a:r>
            <a:r>
              <a:rPr lang="hr-HR" b="1" dirty="0" smtClean="0"/>
              <a:t>e</a:t>
            </a:r>
            <a:r>
              <a:rPr lang="hr-HR" dirty="0" smtClean="0"/>
              <a:t>n</a:t>
            </a:r>
            <a:r>
              <a:rPr lang="hr-HR" b="1" dirty="0" smtClean="0"/>
              <a:t>e  </a:t>
            </a:r>
          </a:p>
          <a:p>
            <a:r>
              <a:rPr lang="hr-HR" dirty="0" smtClean="0"/>
              <a:t>B) </a:t>
            </a:r>
            <a:r>
              <a:rPr lang="hr-HR" b="1" dirty="0" smtClean="0"/>
              <a:t>V</a:t>
            </a:r>
            <a:r>
              <a:rPr lang="hr-HR" dirty="0" smtClean="0"/>
              <a:t>i</a:t>
            </a:r>
            <a:r>
              <a:rPr lang="hr-HR" b="1" dirty="0" smtClean="0"/>
              <a:t>j</a:t>
            </a:r>
            <a:r>
              <a:rPr lang="hr-HR" dirty="0" smtClean="0"/>
              <a:t>a</a:t>
            </a:r>
            <a:r>
              <a:rPr lang="hr-HR" b="1" dirty="0" smtClean="0"/>
              <a:t>v</a:t>
            </a:r>
            <a:r>
              <a:rPr lang="hr-HR" dirty="0" smtClean="0"/>
              <a:t>ica. </a:t>
            </a:r>
            <a:r>
              <a:rPr lang="hr-HR" b="1" dirty="0" smtClean="0"/>
              <a:t>Vj</a:t>
            </a:r>
            <a:r>
              <a:rPr lang="hr-HR" dirty="0" smtClean="0"/>
              <a:t>etar </a:t>
            </a:r>
            <a:r>
              <a:rPr lang="hr-HR" b="1" dirty="0" smtClean="0"/>
              <a:t>v</a:t>
            </a:r>
            <a:r>
              <a:rPr lang="hr-HR" dirty="0" smtClean="0"/>
              <a:t>i</a:t>
            </a:r>
            <a:r>
              <a:rPr lang="hr-HR" b="1" dirty="0" smtClean="0"/>
              <a:t>j</a:t>
            </a:r>
            <a:r>
              <a:rPr lang="hr-HR" dirty="0" smtClean="0"/>
              <a:t>e/čo</a:t>
            </a:r>
            <a:r>
              <a:rPr lang="hr-HR" b="1" dirty="0" smtClean="0"/>
              <a:t>vj</a:t>
            </a:r>
            <a:r>
              <a:rPr lang="hr-HR" dirty="0" smtClean="0"/>
              <a:t>eka ni </a:t>
            </a:r>
            <a:r>
              <a:rPr lang="hr-HR" b="1" dirty="0" smtClean="0"/>
              <a:t>v</a:t>
            </a:r>
            <a:r>
              <a:rPr lang="hr-HR" dirty="0" smtClean="0"/>
              <a:t>uka ni</a:t>
            </a:r>
            <a:r>
              <a:rPr lang="hr-HR" b="1" dirty="0" smtClean="0"/>
              <a:t>j</a:t>
            </a:r>
            <a:r>
              <a:rPr lang="hr-HR" dirty="0" smtClean="0"/>
              <a:t>e   </a:t>
            </a:r>
            <a:endParaRPr lang="hr-HR" b="1" dirty="0" smtClean="0"/>
          </a:p>
          <a:p>
            <a:r>
              <a:rPr lang="hr-HR" dirty="0" smtClean="0"/>
              <a:t>C) Livade su me voljele,             </a:t>
            </a:r>
          </a:p>
          <a:p>
            <a:pPr marL="0" indent="0">
              <a:buNone/>
            </a:pPr>
            <a:r>
              <a:rPr lang="hr-HR" dirty="0" smtClean="0"/>
              <a:t>       Nosile su moj glas        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 I njim su sjekle potoke.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D) Oni imaju </a:t>
            </a:r>
            <a:r>
              <a:rPr lang="hr-HR" b="1" dirty="0" smtClean="0"/>
              <a:t>visoka</a:t>
            </a:r>
            <a:r>
              <a:rPr lang="hr-HR" dirty="0" smtClean="0"/>
              <a:t> čela, </a:t>
            </a:r>
            <a:r>
              <a:rPr lang="hr-HR" b="1" dirty="0" err="1" smtClean="0"/>
              <a:t>vijorne</a:t>
            </a:r>
            <a:r>
              <a:rPr lang="hr-HR" dirty="0" smtClean="0"/>
              <a:t> kose, </a:t>
            </a:r>
            <a:r>
              <a:rPr lang="hr-HR" b="1" dirty="0" smtClean="0"/>
              <a:t>široke</a:t>
            </a:r>
            <a:r>
              <a:rPr lang="hr-HR" dirty="0" smtClean="0"/>
              <a:t> grudi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E) </a:t>
            </a:r>
            <a:r>
              <a:rPr lang="hr-HR" b="1" dirty="0" smtClean="0"/>
              <a:t>More </a:t>
            </a:r>
            <a:r>
              <a:rPr lang="hr-HR" b="1" dirty="0" err="1" smtClean="0"/>
              <a:t>ko</a:t>
            </a:r>
            <a:r>
              <a:rPr lang="hr-HR" b="1" dirty="0" smtClean="0"/>
              <a:t> žena </a:t>
            </a:r>
            <a:r>
              <a:rPr lang="hr-HR" dirty="0" smtClean="0"/>
              <a:t>miče pločice svojih dragulja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F) Kap krvi na srebrnom oklopu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G) I ruka otvrdne kao kora            </a:t>
            </a:r>
            <a:endParaRPr lang="hr-HR" b="1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295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I) prošao sam mnoge pute,   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  </a:t>
            </a:r>
            <a:r>
              <a:rPr lang="hr-HR" dirty="0" err="1" smtClean="0"/>
              <a:t>Prokročio</a:t>
            </a:r>
            <a:r>
              <a:rPr lang="hr-HR" dirty="0" smtClean="0"/>
              <a:t> mnoge staze,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sto sam mora preplovio,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pristao uz sto obala</a:t>
            </a:r>
          </a:p>
          <a:p>
            <a:pPr marL="0" indent="0">
              <a:buNone/>
            </a:pPr>
            <a:r>
              <a:rPr lang="hr-HR" dirty="0" smtClean="0"/>
              <a:t>J) Vijest je letjela brže od ptice,                  </a:t>
            </a:r>
            <a:endParaRPr lang="hr-HR" b="1" dirty="0" smtClean="0"/>
          </a:p>
          <a:p>
            <a:pPr marL="0" indent="0">
              <a:buNone/>
            </a:pPr>
            <a:r>
              <a:rPr lang="hr-HR" dirty="0" smtClean="0"/>
              <a:t>    Brže od vjetra, brže od munje.</a:t>
            </a:r>
          </a:p>
          <a:p>
            <a:pPr marL="0" indent="0">
              <a:buNone/>
            </a:pPr>
            <a:r>
              <a:rPr lang="hr-HR" dirty="0" smtClean="0"/>
              <a:t>K) Sto sam ti puta već bio rekao</a:t>
            </a:r>
          </a:p>
          <a:p>
            <a:pPr marL="0" indent="0">
              <a:buNone/>
            </a:pPr>
            <a:r>
              <a:rPr lang="hr-HR" dirty="0" smtClean="0"/>
              <a:t>     I sto sam već puta to bio vidio.              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139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1210</Words>
  <Application>Microsoft Office PowerPoint</Application>
  <PresentationFormat>Široki zaslon</PresentationFormat>
  <Paragraphs>145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Verdana</vt:lpstr>
      <vt:lpstr>Tema sustava Office</vt:lpstr>
      <vt:lpstr>Književnost – 8. razred - ponavljanje</vt:lpstr>
      <vt:lpstr>1. Napišite sami po jednu pjesničku sliku.</vt:lpstr>
      <vt:lpstr>2. Napiši rečenicu od najmanje tri riječi, a u kojoj svaka riječ počinje sljedećim slovom. Imate 60 sekundi.</vt:lpstr>
      <vt:lpstr>3. Napišite u 30 sekundi što više različitih riječi koje imaju što više zadanih slova. Svako slovo nosi određeni broj bodova. Na kraju zbrojite bodove. </vt:lpstr>
      <vt:lpstr>4. Napišite rečenice tako da riječi postavite u uobičajeni poredak.</vt:lpstr>
      <vt:lpstr>5. Prepoznajte sljedeća stilska izražajna sredstva u sljedećim stihovima.</vt:lpstr>
      <vt:lpstr>6. Prepoznaj oblik lirske pjesme, vrstu strofe, stiha i rime.</vt:lpstr>
      <vt:lpstr>7. Odredi vrstu stilskog izražajnog sredstva u zadanom primjeru.</vt:lpstr>
      <vt:lpstr>PowerPointova prezentacija</vt:lpstr>
      <vt:lpstr>8. Prepoznaj vrstu lirske pjesme.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9. Odredi vrstu rime u prethodnim strofama.</vt:lpstr>
      <vt:lpstr>10. Analiziraj zadanu pjesmu. Napiši vrstu, motive, temu, pjesničke slike, stilska izražajna sredstva koja pronađeš, vrstu stiha, strofe i rime.</vt:lpstr>
      <vt:lpstr>D. Ceasrić, Proljetna kiša  (analiza pjesme)</vt:lpstr>
      <vt:lpstr>Stilska izražajna sredstva:</vt:lpstr>
      <vt:lpstr>11. Poveži autora i djelo</vt:lpstr>
      <vt:lpstr>12. Poveži naslov djela i književnu vrstu</vt:lpstr>
      <vt:lpstr>13. Navedi karakterizacije lika koje prepoznaješ u sljedećim primjerima.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Književnost – 7. razred - ponavljanje</dc:title>
  <dc:creator>Windows korisnik</dc:creator>
  <cp:lastModifiedBy>Guest</cp:lastModifiedBy>
  <cp:revision>30</cp:revision>
  <dcterms:created xsi:type="dcterms:W3CDTF">2018-05-30T10:05:04Z</dcterms:created>
  <dcterms:modified xsi:type="dcterms:W3CDTF">2019-06-04T06:38:00Z</dcterms:modified>
</cp:coreProperties>
</file>