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8" r:id="rId5"/>
    <p:sldId id="264" r:id="rId6"/>
    <p:sldId id="260" r:id="rId7"/>
    <p:sldId id="269" r:id="rId8"/>
    <p:sldId id="261" r:id="rId9"/>
    <p:sldId id="270" r:id="rId10"/>
    <p:sldId id="262" r:id="rId11"/>
    <p:sldId id="271" r:id="rId12"/>
    <p:sldId id="263" r:id="rId13"/>
    <p:sldId id="272" r:id="rId14"/>
    <p:sldId id="258" r:id="rId15"/>
    <p:sldId id="265" r:id="rId16"/>
    <p:sldId id="273" r:id="rId17"/>
    <p:sldId id="266" r:id="rId18"/>
    <p:sldId id="274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5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Brojevi, zamjenice, glagoli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Uvježbavanje za ispit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16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4. Prepiši izraze </a:t>
            </a:r>
            <a:r>
              <a:rPr lang="hr-HR" sz="2400" dirty="0"/>
              <a:t>u </a:t>
            </a:r>
            <a:r>
              <a:rPr lang="hr-HR" sz="2400" dirty="0" smtClean="0"/>
              <a:t>kojima </a:t>
            </a:r>
            <a:r>
              <a:rPr lang="hr-HR" sz="2400" dirty="0"/>
              <a:t>je </a:t>
            </a:r>
            <a:r>
              <a:rPr lang="hr-HR" sz="2400" dirty="0" smtClean="0"/>
              <a:t>pravilno </a:t>
            </a:r>
            <a:r>
              <a:rPr lang="hr-HR" sz="2400" dirty="0"/>
              <a:t>napisano mjesto i datum osvajanja dviju hrvatskih olimpijskih medalja u momčadskim sportovima.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a)	U Londonu dvanaesti kolovoza 2012.                          f) U Londonu, 12. VIII. 2012.</a:t>
            </a:r>
          </a:p>
          <a:p>
            <a:r>
              <a:rPr lang="hr-HR" sz="2000" dirty="0"/>
              <a:t>b)	U Londonu, dvanaestoga kolovoza 2012.                   g) </a:t>
            </a:r>
            <a:r>
              <a:rPr lang="hr-HR" sz="2000" dirty="0" smtClean="0"/>
              <a:t>London </a:t>
            </a:r>
            <a:r>
              <a:rPr lang="hr-HR" sz="2000" dirty="0"/>
              <a:t>12. VIII. 2012.</a:t>
            </a:r>
          </a:p>
          <a:p>
            <a:r>
              <a:rPr lang="hr-HR" sz="2000" dirty="0"/>
              <a:t>c</a:t>
            </a:r>
            <a:r>
              <a:rPr lang="hr-HR" sz="2000" dirty="0" smtClean="0"/>
              <a:t>) </a:t>
            </a:r>
            <a:r>
              <a:rPr lang="hr-HR" sz="2000" dirty="0"/>
              <a:t>	London, dvanaestoga kolovoza 2012.                         h) U Londonu 12. VIII. 2012.</a:t>
            </a:r>
          </a:p>
          <a:p>
            <a:r>
              <a:rPr lang="hr-HR" sz="2000" dirty="0"/>
              <a:t>d)	U Londonu, </a:t>
            </a:r>
            <a:r>
              <a:rPr lang="hr-HR" sz="2000" dirty="0" smtClean="0"/>
              <a:t>dvanaesti </a:t>
            </a:r>
            <a:r>
              <a:rPr lang="hr-HR" sz="2000" dirty="0"/>
              <a:t>kolovoza 2012.                   i) London, 12. 08. 2012.</a:t>
            </a:r>
          </a:p>
          <a:p>
            <a:r>
              <a:rPr lang="hr-HR" sz="2000" dirty="0"/>
              <a:t>e)	London, 12. VIII. 2012.                                                   j) London, 12. 8. 2012.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972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London, 12. 8. 2012.</a:t>
            </a:r>
          </a:p>
          <a:p>
            <a:r>
              <a:rPr lang="hr-HR" sz="3200" dirty="0"/>
              <a:t>London, 12. VIII. 2012.                                                   </a:t>
            </a:r>
          </a:p>
          <a:p>
            <a:r>
              <a:rPr lang="hr-HR" sz="3200" dirty="0"/>
              <a:t>London, dvanaestoga kolovoza 2012.                         </a:t>
            </a:r>
          </a:p>
          <a:p>
            <a:r>
              <a:rPr lang="hr-HR" sz="3200" dirty="0"/>
              <a:t>U Londonu 12. VIII. 2012.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3425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5. Razvrstaj </a:t>
            </a:r>
            <a:r>
              <a:rPr lang="pl-PL" dirty="0"/>
              <a:t>brojeve iz teksta u tablicu.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6132" y="1654387"/>
            <a:ext cx="10131425" cy="5042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Olimpijske igre, najpoznatija sportska natjecanja na svijetu, prvi put su održane 776. godine prije Krista u starogrčkoj </a:t>
            </a:r>
            <a:r>
              <a:rPr lang="hr-HR" sz="2800" dirty="0" err="1"/>
              <a:t>Olimpiji</a:t>
            </a:r>
            <a:r>
              <a:rPr lang="hr-HR" sz="2800" dirty="0"/>
              <a:t>. Više od pedeset godina natjecalo se samo u jednoj disciplini – trčanju na jedan stadij (nešto manje od 185 metara). Igre su se održavale svake četiri godine, a razdoblje od jednih do drugih igara zvalo se olimpijada (po njima su stari Grci mjerili i vrijeme). Za vrijeme igara sva su neprijateljstva među grčkim državicama prestajala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79285"/>
              </p:ext>
            </p:extLst>
          </p:nvPr>
        </p:nvGraphicFramePr>
        <p:xfrm>
          <a:off x="841375" y="5034491"/>
          <a:ext cx="9721850" cy="1185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025">
                  <a:extLst>
                    <a:ext uri="{9D8B030D-6E8A-4147-A177-3AD203B41FA5}">
                      <a16:colId xmlns:a16="http://schemas.microsoft.com/office/drawing/2014/main" xmlns="" val="401352326"/>
                    </a:ext>
                  </a:extLst>
                </a:gridCol>
                <a:gridCol w="6981825">
                  <a:extLst>
                    <a:ext uri="{9D8B030D-6E8A-4147-A177-3AD203B41FA5}">
                      <a16:colId xmlns:a16="http://schemas.microsoft.com/office/drawing/2014/main" xmlns="" val="1589118"/>
                    </a:ext>
                  </a:extLst>
                </a:gridCol>
              </a:tblGrid>
              <a:tr h="592667">
                <a:tc>
                  <a:txBody>
                    <a:bodyPr/>
                    <a:lstStyle/>
                    <a:p>
                      <a:r>
                        <a:rPr lang="hr-HR" dirty="0" smtClean="0"/>
                        <a:t>Glavni brojevi (6)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7496840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hr-HR" dirty="0" smtClean="0"/>
                        <a:t>Redni brojevi (3)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23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497437"/>
              </p:ext>
            </p:extLst>
          </p:nvPr>
        </p:nvGraphicFramePr>
        <p:xfrm>
          <a:off x="685800" y="2162174"/>
          <a:ext cx="10131426" cy="184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825">
                  <a:extLst>
                    <a:ext uri="{9D8B030D-6E8A-4147-A177-3AD203B41FA5}">
                      <a16:colId xmlns:a16="http://schemas.microsoft.com/office/drawing/2014/main" xmlns="" val="2083473883"/>
                    </a:ext>
                  </a:extLst>
                </a:gridCol>
                <a:gridCol w="7721601">
                  <a:extLst>
                    <a:ext uri="{9D8B030D-6E8A-4147-A177-3AD203B41FA5}">
                      <a16:colId xmlns:a16="http://schemas.microsoft.com/office/drawing/2014/main" xmlns="" val="1723161207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r>
                        <a:rPr lang="hr-HR" dirty="0" smtClean="0"/>
                        <a:t>Glavni brojevi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Pedeset, jednoj, jedan, 185, četiri, jednih,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5644996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r>
                        <a:rPr lang="hr-HR" dirty="0" smtClean="0"/>
                        <a:t>Redni brojevi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Prvi, 776., drugih,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261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1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6. Odgovori na pitanja.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Koliko ukupno kuglica ima na slici?   </a:t>
            </a:r>
          </a:p>
          <a:p>
            <a:r>
              <a:rPr lang="hr-HR" dirty="0" smtClean="0"/>
              <a:t>Koja kuglica ima najveći broj?</a:t>
            </a:r>
          </a:p>
          <a:p>
            <a:r>
              <a:rPr lang="hr-HR" dirty="0" smtClean="0"/>
              <a:t>Koliko ima plavih, a koliko zelenih kuglica?</a:t>
            </a:r>
          </a:p>
          <a:p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15" y="1661158"/>
            <a:ext cx="6733087" cy="44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7. Dopuni tablicu, na mjesto glagola spreži u sadašnjem vremenu glagol hodati.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023006"/>
              </p:ext>
            </p:extLst>
          </p:nvPr>
        </p:nvGraphicFramePr>
        <p:xfrm>
          <a:off x="685800" y="2141538"/>
          <a:ext cx="101314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571">
                  <a:extLst>
                    <a:ext uri="{9D8B030D-6E8A-4147-A177-3AD203B41FA5}">
                      <a16:colId xmlns:a16="http://schemas.microsoft.com/office/drawing/2014/main" xmlns="" val="236707389"/>
                    </a:ext>
                  </a:extLst>
                </a:gridCol>
                <a:gridCol w="1688571">
                  <a:extLst>
                    <a:ext uri="{9D8B030D-6E8A-4147-A177-3AD203B41FA5}">
                      <a16:colId xmlns:a16="http://schemas.microsoft.com/office/drawing/2014/main" xmlns="" val="1755787951"/>
                    </a:ext>
                  </a:extLst>
                </a:gridCol>
                <a:gridCol w="1688571">
                  <a:extLst>
                    <a:ext uri="{9D8B030D-6E8A-4147-A177-3AD203B41FA5}">
                      <a16:colId xmlns:a16="http://schemas.microsoft.com/office/drawing/2014/main" xmlns="" val="2250121369"/>
                    </a:ext>
                  </a:extLst>
                </a:gridCol>
                <a:gridCol w="1688571">
                  <a:extLst>
                    <a:ext uri="{9D8B030D-6E8A-4147-A177-3AD203B41FA5}">
                      <a16:colId xmlns:a16="http://schemas.microsoft.com/office/drawing/2014/main" xmlns="" val="1936265068"/>
                    </a:ext>
                  </a:extLst>
                </a:gridCol>
                <a:gridCol w="1688571">
                  <a:extLst>
                    <a:ext uri="{9D8B030D-6E8A-4147-A177-3AD203B41FA5}">
                      <a16:colId xmlns:a16="http://schemas.microsoft.com/office/drawing/2014/main" xmlns="" val="1370652322"/>
                    </a:ext>
                  </a:extLst>
                </a:gridCol>
                <a:gridCol w="1688571">
                  <a:extLst>
                    <a:ext uri="{9D8B030D-6E8A-4147-A177-3AD203B41FA5}">
                      <a16:colId xmlns:a16="http://schemas.microsoft.com/office/drawing/2014/main" xmlns="" val="2360872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Govorna osoba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Zamjenica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Glagol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Govorna osoba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Zamjenica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Glagol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43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1. Govornik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hodamo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2333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2. Sugovornici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9847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3.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hoda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0675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874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792706"/>
              </p:ext>
            </p:extLst>
          </p:nvPr>
        </p:nvGraphicFramePr>
        <p:xfrm>
          <a:off x="685800" y="2141538"/>
          <a:ext cx="101314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571">
                  <a:extLst>
                    <a:ext uri="{9D8B030D-6E8A-4147-A177-3AD203B41FA5}">
                      <a16:colId xmlns:a16="http://schemas.microsoft.com/office/drawing/2014/main" xmlns="" val="2905470684"/>
                    </a:ext>
                  </a:extLst>
                </a:gridCol>
                <a:gridCol w="1688571">
                  <a:extLst>
                    <a:ext uri="{9D8B030D-6E8A-4147-A177-3AD203B41FA5}">
                      <a16:colId xmlns:a16="http://schemas.microsoft.com/office/drawing/2014/main" xmlns="" val="3929079234"/>
                    </a:ext>
                  </a:extLst>
                </a:gridCol>
                <a:gridCol w="1688571">
                  <a:extLst>
                    <a:ext uri="{9D8B030D-6E8A-4147-A177-3AD203B41FA5}">
                      <a16:colId xmlns:a16="http://schemas.microsoft.com/office/drawing/2014/main" xmlns="" val="2695431313"/>
                    </a:ext>
                  </a:extLst>
                </a:gridCol>
                <a:gridCol w="1688571">
                  <a:extLst>
                    <a:ext uri="{9D8B030D-6E8A-4147-A177-3AD203B41FA5}">
                      <a16:colId xmlns:a16="http://schemas.microsoft.com/office/drawing/2014/main" xmlns="" val="1111414516"/>
                    </a:ext>
                  </a:extLst>
                </a:gridCol>
                <a:gridCol w="1688571">
                  <a:extLst>
                    <a:ext uri="{9D8B030D-6E8A-4147-A177-3AD203B41FA5}">
                      <a16:colId xmlns:a16="http://schemas.microsoft.com/office/drawing/2014/main" xmlns="" val="1805520628"/>
                    </a:ext>
                  </a:extLst>
                </a:gridCol>
                <a:gridCol w="1688571">
                  <a:extLst>
                    <a:ext uri="{9D8B030D-6E8A-4147-A177-3AD203B41FA5}">
                      <a16:colId xmlns:a16="http://schemas.microsoft.com/office/drawing/2014/main" xmlns="" val="42208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Govorna</a:t>
                      </a:r>
                      <a:r>
                        <a:rPr lang="hr-HR" baseline="0" dirty="0" smtClean="0"/>
                        <a:t> osoba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Zamjenica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Glagol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Govorna osoba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Zamjenica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Galagol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060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1. govornik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ja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hodam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 govornici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hodamo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8921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2. sugovornik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hodaš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2. sugovornici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hodate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303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3. </a:t>
                      </a:r>
                      <a:r>
                        <a:rPr lang="hr-HR" dirty="0" err="1" smtClean="0"/>
                        <a:t>negovornik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on, ona, ono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hoda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3. </a:t>
                      </a:r>
                      <a:r>
                        <a:rPr lang="hr-HR" dirty="0" err="1" smtClean="0"/>
                        <a:t>negovornici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oni, one, ona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hodaju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309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814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Podcrtaj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dulje (naglašene) oblike zamjenica dvjema crtama, a kraće (nenaglašene) jednom crtom.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1" y="1828801"/>
            <a:ext cx="6359433" cy="3962400"/>
          </a:xfrm>
        </p:spPr>
        <p:txBody>
          <a:bodyPr>
            <a:norm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hr-H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Gledaj </a:t>
            </a: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u oči, Ivana! Mene gledaj, ne kroz prozor.</a:t>
            </a: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Dolaziš li, Josipe, k meni danas? Nazovi me i potvrdi mi sastanak</a:t>
            </a:r>
            <a:r>
              <a:rPr lang="hr-H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80" y="1617480"/>
            <a:ext cx="4709880" cy="43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1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>
              <a:lnSpc>
                <a:spcPct val="150000"/>
              </a:lnSpc>
              <a:spcAft>
                <a:spcPts val="0"/>
              </a:spcAft>
              <a:buClr>
                <a:prstClr val="white"/>
              </a:buClr>
            </a:pPr>
            <a:r>
              <a:rPr lang="hr-HR" sz="2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Gledaj </a:t>
            </a:r>
            <a:r>
              <a:rPr lang="hr-HR" sz="2800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hr-HR" sz="2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oči, Ivana! </a:t>
            </a:r>
            <a:r>
              <a:rPr lang="hr-HR" sz="2800" b="1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</a:t>
            </a:r>
            <a:r>
              <a:rPr lang="hr-HR" sz="2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gledaj, ne kroz prozor.</a:t>
            </a:r>
          </a:p>
          <a:p>
            <a:pPr marL="457200" lvl="0">
              <a:lnSpc>
                <a:spcPct val="150000"/>
              </a:lnSpc>
              <a:spcAft>
                <a:spcPts val="800"/>
              </a:spcAft>
              <a:buClr>
                <a:prstClr val="white"/>
              </a:buClr>
            </a:pPr>
            <a:r>
              <a:rPr lang="hr-HR" sz="2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Dolaziš li, Josipe, k </a:t>
            </a:r>
            <a:r>
              <a:rPr lang="hr-HR" sz="2800" b="1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</a:t>
            </a:r>
            <a:r>
              <a:rPr lang="hr-HR" sz="2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danas? Nazovi </a:t>
            </a:r>
            <a:r>
              <a:rPr lang="hr-HR" sz="2800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hr-HR" sz="2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potvrdi </a:t>
            </a:r>
            <a:r>
              <a:rPr lang="hr-HR" sz="2800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hr-HR" sz="2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sastanak.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883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9. Spreži (konjugiraj) glagol </a:t>
            </a:r>
            <a:r>
              <a:rPr lang="hr-HR" i="1" dirty="0" smtClean="0"/>
              <a:t>ispitivati</a:t>
            </a:r>
            <a:r>
              <a:rPr lang="hr-HR" dirty="0" smtClean="0"/>
              <a:t> u prošlom vremenu (bilo kojem rodu) po svim osobama.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91" y="1923822"/>
            <a:ext cx="6441080" cy="4790553"/>
          </a:xfrm>
        </p:spPr>
      </p:pic>
    </p:spTree>
    <p:extLst>
      <p:ext uri="{BB962C8B-B14F-4D97-AF65-F5344CB8AC3E}">
        <p14:creationId xmlns:p14="http://schemas.microsoft.com/office/powerpoint/2010/main" val="352326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4" y="124688"/>
            <a:ext cx="6548846" cy="6559326"/>
          </a:xfrm>
        </p:spPr>
      </p:pic>
    </p:spTree>
    <p:extLst>
      <p:ext uri="{BB962C8B-B14F-4D97-AF65-F5344CB8AC3E}">
        <p14:creationId xmlns:p14="http://schemas.microsoft.com/office/powerpoint/2010/main" val="29821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  <a:spcAft>
                <a:spcPts val="1000"/>
              </a:spcAft>
            </a:pPr>
            <a:r>
              <a:rPr lang="hr-HR" cap="none" dirty="0" smtClean="0">
                <a:ln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1. Preoblikuj </a:t>
            </a:r>
            <a:r>
              <a:rPr lang="hr-HR" cap="none" dirty="0">
                <a:ln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zadane rečenice.</a:t>
            </a:r>
            <a:br>
              <a:rPr lang="hr-HR" cap="none" dirty="0">
                <a:ln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a) Iz </a:t>
            </a:r>
            <a:r>
              <a:rPr lang="hr-HR" sz="2400" dirty="0"/>
              <a:t>prošlog u sadašnje </a:t>
            </a:r>
            <a:r>
              <a:rPr lang="hr-HR" sz="2400" dirty="0" smtClean="0"/>
              <a:t>vrijeme te u niječnu rečenicu.     </a:t>
            </a:r>
          </a:p>
          <a:p>
            <a:r>
              <a:rPr lang="hr-HR" sz="2400" dirty="0" smtClean="0"/>
              <a:t> </a:t>
            </a:r>
            <a:r>
              <a:rPr lang="hr-HR" sz="2400" i="1" dirty="0"/>
              <a:t>Gledali smo filmove u kinu.</a:t>
            </a:r>
          </a:p>
          <a:p>
            <a:r>
              <a:rPr lang="hr-HR" sz="2400" dirty="0" smtClean="0"/>
              <a:t>_______________________________________________________________</a:t>
            </a:r>
          </a:p>
          <a:p>
            <a:endParaRPr lang="hr-HR" sz="2400" dirty="0"/>
          </a:p>
          <a:p>
            <a:r>
              <a:rPr lang="hr-HR" sz="2400" dirty="0" smtClean="0"/>
              <a:t>b</a:t>
            </a:r>
            <a:r>
              <a:rPr lang="hr-HR" sz="2400" dirty="0"/>
              <a:t>)	</a:t>
            </a:r>
            <a:r>
              <a:rPr lang="hr-HR" sz="2400" dirty="0" smtClean="0"/>
              <a:t>U upitnu i u niječnu rečenicu.                       </a:t>
            </a:r>
          </a:p>
          <a:p>
            <a:r>
              <a:rPr lang="hr-HR" sz="2400" i="1" dirty="0" smtClean="0"/>
              <a:t>Učenici </a:t>
            </a:r>
            <a:r>
              <a:rPr lang="hr-HR" sz="2400" i="1" dirty="0"/>
              <a:t>će sve naučiti za pet</a:t>
            </a:r>
            <a:r>
              <a:rPr lang="hr-HR" sz="2400" dirty="0"/>
              <a:t>.</a:t>
            </a:r>
          </a:p>
          <a:p>
            <a:r>
              <a:rPr lang="hr-HR" sz="2400" dirty="0" smtClean="0"/>
              <a:t>______________________________________________________________</a:t>
            </a:r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484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A) Gledamo </a:t>
            </a:r>
            <a:r>
              <a:rPr lang="hr-HR" sz="2800" dirty="0" smtClean="0"/>
              <a:t>filmove </a:t>
            </a:r>
            <a:r>
              <a:rPr lang="hr-HR" sz="2800" dirty="0" smtClean="0"/>
              <a:t>u kinu. Ne gledamo filmove u kinu.</a:t>
            </a:r>
          </a:p>
          <a:p>
            <a:r>
              <a:rPr lang="hr-HR" sz="2800" dirty="0" smtClean="0"/>
              <a:t>B)  Hoće li učenici sve naučiti za </a:t>
            </a:r>
            <a:r>
              <a:rPr lang="hr-HR" sz="2800" dirty="0" smtClean="0"/>
              <a:t>pet? </a:t>
            </a:r>
            <a:r>
              <a:rPr lang="hr-HR" sz="2800" dirty="0" smtClean="0"/>
              <a:t>Učenici neće sve naučiti za pet.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1140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72" y="409303"/>
            <a:ext cx="9101870" cy="6200503"/>
          </a:xfrm>
        </p:spPr>
      </p:pic>
    </p:spTree>
    <p:extLst>
      <p:ext uri="{BB962C8B-B14F-4D97-AF65-F5344CB8AC3E}">
        <p14:creationId xmlns:p14="http://schemas.microsoft.com/office/powerpoint/2010/main" val="6114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</a:pPr>
            <a:r>
              <a:rPr lang="hr-H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Označene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riječi zamijeni </a:t>
            </a:r>
            <a:r>
              <a:rPr lang="hr-H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zamjenicama i odredi im padež.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a)	Mariju (__________) je došlo da zaplače, ali se sjetio svoga oca. Otac  (________) je rekao da čovjek postaje najsnažniji kad je očajan. Mario (_______) je odlučio biti snažan i ne misliti puno na Lanu (_______) . Lana (_______) je bila lijepa, ali Mario je morao popraviti svoj život i svoje ponašanje. Mario i Lana (________) su nakon toga bili sretni zajedno.</a:t>
            </a:r>
          </a:p>
        </p:txBody>
      </p:sp>
    </p:spTree>
    <p:extLst>
      <p:ext uri="{BB962C8B-B14F-4D97-AF65-F5344CB8AC3E}">
        <p14:creationId xmlns:p14="http://schemas.microsoft.com/office/powerpoint/2010/main" val="16460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Njemu (D); On (N); On (N); Nju (A); Ona (N); Oni (N)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63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Ispravi greške u rečenicama.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69" y="159825"/>
            <a:ext cx="4272131" cy="5696176"/>
          </a:xfrm>
        </p:spPr>
      </p:pic>
      <p:sp>
        <p:nvSpPr>
          <p:cNvPr id="5" name="Pravokutnik 4"/>
          <p:cNvSpPr/>
          <p:nvPr/>
        </p:nvSpPr>
        <p:spPr>
          <a:xfrm>
            <a:off x="583474" y="2542904"/>
            <a:ext cx="69827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Nisam </a:t>
            </a:r>
            <a:r>
              <a:rPr lang="hr-HR" sz="3200" dirty="0" err="1" smtClean="0"/>
              <a:t>smjeo</a:t>
            </a:r>
            <a:r>
              <a:rPr lang="hr-HR" sz="3200" dirty="0" smtClean="0"/>
              <a:t> pojesti </a:t>
            </a:r>
            <a:r>
              <a:rPr lang="hr-HR" sz="3200" dirty="0" err="1" smtClean="0"/>
              <a:t>četri</a:t>
            </a:r>
            <a:r>
              <a:rPr lang="hr-HR" sz="3200" dirty="0" smtClean="0"/>
              <a:t> </a:t>
            </a:r>
            <a:r>
              <a:rPr lang="hr-HR" sz="3200" dirty="0" err="1" smtClean="0"/>
              <a:t>pizze</a:t>
            </a:r>
            <a:r>
              <a:rPr lang="hr-HR" sz="3200" dirty="0" smtClean="0"/>
              <a:t> jer su koštale </a:t>
            </a:r>
            <a:r>
              <a:rPr lang="hr-HR" sz="3200" dirty="0" err="1" smtClean="0"/>
              <a:t>stošesnajst</a:t>
            </a:r>
            <a:r>
              <a:rPr lang="hr-HR" sz="3200" dirty="0" smtClean="0"/>
              <a:t> kuna.</a:t>
            </a:r>
          </a:p>
          <a:p>
            <a:r>
              <a:rPr lang="hr-HR" sz="3200" dirty="0" smtClean="0"/>
              <a:t>Na utakmici nas je bilo mali </a:t>
            </a:r>
            <a:r>
              <a:rPr lang="hr-HR" sz="3200" dirty="0" err="1" smtClean="0"/>
              <a:t>miljun</a:t>
            </a:r>
            <a:r>
              <a:rPr lang="hr-HR" sz="3200" dirty="0" smtClean="0"/>
              <a:t> i tri put smo igrali.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9932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Nisam </a:t>
            </a:r>
            <a:r>
              <a:rPr lang="hr-HR" sz="2800" u="sng" dirty="0" err="1"/>
              <a:t>smjeo</a:t>
            </a:r>
            <a:r>
              <a:rPr lang="hr-HR" sz="2800" dirty="0"/>
              <a:t> pojesti </a:t>
            </a:r>
            <a:r>
              <a:rPr lang="hr-HR" sz="2800" u="sng" dirty="0" err="1"/>
              <a:t>četri</a:t>
            </a:r>
            <a:r>
              <a:rPr lang="hr-HR" sz="2800" dirty="0"/>
              <a:t> </a:t>
            </a:r>
            <a:r>
              <a:rPr lang="hr-HR" sz="2800" dirty="0" err="1"/>
              <a:t>pizze</a:t>
            </a:r>
            <a:r>
              <a:rPr lang="hr-HR" sz="2800" dirty="0"/>
              <a:t> jer su koštale </a:t>
            </a:r>
            <a:r>
              <a:rPr lang="hr-HR" sz="2800" u="sng" dirty="0" err="1"/>
              <a:t>stošesnajst</a:t>
            </a:r>
            <a:r>
              <a:rPr lang="hr-HR" sz="2800" dirty="0"/>
              <a:t> </a:t>
            </a:r>
            <a:r>
              <a:rPr lang="hr-HR" sz="2800" dirty="0" smtClean="0"/>
              <a:t>kuna.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            </a:t>
            </a:r>
            <a:r>
              <a:rPr lang="hr-HR" sz="2800" dirty="0" err="1" smtClean="0"/>
              <a:t>smio</a:t>
            </a:r>
            <a:r>
              <a:rPr lang="hr-HR" sz="2800" dirty="0" smtClean="0"/>
              <a:t>                četiri                                 sto (i) šesnaest</a:t>
            </a:r>
            <a:endParaRPr lang="hr-HR" sz="2800" dirty="0"/>
          </a:p>
          <a:p>
            <a:r>
              <a:rPr lang="hr-HR" sz="2800" dirty="0"/>
              <a:t>Na utakmici nas je bilo mali </a:t>
            </a:r>
            <a:r>
              <a:rPr lang="hr-HR" sz="2800" u="sng" dirty="0" err="1"/>
              <a:t>miljun</a:t>
            </a:r>
            <a:r>
              <a:rPr lang="hr-HR" sz="2800" u="sng" dirty="0"/>
              <a:t> </a:t>
            </a:r>
            <a:r>
              <a:rPr lang="hr-HR" sz="2800" dirty="0"/>
              <a:t>i </a:t>
            </a:r>
            <a:r>
              <a:rPr lang="hr-HR" sz="2800" u="sng" dirty="0"/>
              <a:t>tri put </a:t>
            </a:r>
            <a:r>
              <a:rPr lang="hr-HR" sz="2800" dirty="0"/>
              <a:t>smo igrali</a:t>
            </a:r>
            <a:r>
              <a:rPr lang="hr-HR" sz="2800" dirty="0" smtClean="0"/>
              <a:t>.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                                                milijun    triput</a:t>
            </a:r>
            <a:endParaRPr lang="hr-HR" sz="2800" dirty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1554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TM03457452[[fn=Nebeski]]</Template>
  <TotalTime>92</TotalTime>
  <Words>556</Words>
  <Application>Microsoft Office PowerPoint</Application>
  <PresentationFormat>Široki zaslon</PresentationFormat>
  <Paragraphs>89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Nebeski</vt:lpstr>
      <vt:lpstr>Brojevi, zamjenice, glagoli</vt:lpstr>
      <vt:lpstr>PowerPointova prezentacija</vt:lpstr>
      <vt:lpstr>1. Preoblikuj zadane rečenice. </vt:lpstr>
      <vt:lpstr>PowerPointova prezentacija</vt:lpstr>
      <vt:lpstr>PowerPointova prezentacija</vt:lpstr>
      <vt:lpstr>2. Označene riječi zamijeni zamjenicama i odredi im padež. </vt:lpstr>
      <vt:lpstr>PowerPointova prezentacija</vt:lpstr>
      <vt:lpstr>3. Ispravi greške u rečenicama.</vt:lpstr>
      <vt:lpstr>PowerPointova prezentacija</vt:lpstr>
      <vt:lpstr>4. Prepiši izraze u kojima je pravilno napisano mjesto i datum osvajanja dviju hrvatskih olimpijskih medalja u momčadskim sportovima.</vt:lpstr>
      <vt:lpstr>PowerPointova prezentacija</vt:lpstr>
      <vt:lpstr>5. Razvrstaj brojeve iz teksta u tablicu.</vt:lpstr>
      <vt:lpstr>PowerPointova prezentacija</vt:lpstr>
      <vt:lpstr>6. Odgovori na pitanja.</vt:lpstr>
      <vt:lpstr>7. Dopuni tablicu, na mjesto glagola spreži u sadašnjem vremenu glagol hodati.</vt:lpstr>
      <vt:lpstr>PowerPointova prezentacija</vt:lpstr>
      <vt:lpstr>8. Podcrtaj dulje (naglašene) oblike zamjenica dvjema crtama, a kraće (nenaglašene) jednom crtom. </vt:lpstr>
      <vt:lpstr>PowerPointova prezentacija</vt:lpstr>
      <vt:lpstr>9. Spreži (konjugiraj) glagol ispitivati u prošlom vremenu (bilo kojem rodu) po svim osobama.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Brojevi, zamjenice, glagoli</dc:title>
  <dc:creator>Windows korisnik</dc:creator>
  <cp:lastModifiedBy>Administrator</cp:lastModifiedBy>
  <cp:revision>11</cp:revision>
  <dcterms:created xsi:type="dcterms:W3CDTF">2018-04-24T13:15:32Z</dcterms:created>
  <dcterms:modified xsi:type="dcterms:W3CDTF">2018-04-25T06:44:44Z</dcterms:modified>
</cp:coreProperties>
</file>