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57" r:id="rId12"/>
    <p:sldId id="286" r:id="rId13"/>
    <p:sldId id="261" r:id="rId14"/>
    <p:sldId id="287" r:id="rId15"/>
    <p:sldId id="258" r:id="rId16"/>
    <p:sldId id="259" r:id="rId17"/>
    <p:sldId id="288" r:id="rId18"/>
    <p:sldId id="260" r:id="rId19"/>
    <p:sldId id="272" r:id="rId20"/>
    <p:sldId id="273" r:id="rId21"/>
    <p:sldId id="289" r:id="rId22"/>
    <p:sldId id="274" r:id="rId23"/>
    <p:sldId id="275" r:id="rId24"/>
    <p:sldId id="290" r:id="rId25"/>
    <p:sldId id="276" r:id="rId26"/>
    <p:sldId id="291" r:id="rId27"/>
    <p:sldId id="278" r:id="rId28"/>
    <p:sldId id="292" r:id="rId29"/>
    <p:sldId id="277" r:id="rId30"/>
    <p:sldId id="293" r:id="rId31"/>
    <p:sldId id="282" r:id="rId32"/>
    <p:sldId id="294" r:id="rId33"/>
    <p:sldId id="279" r:id="rId34"/>
    <p:sldId id="280" r:id="rId35"/>
    <p:sldId id="283" r:id="rId36"/>
    <p:sldId id="284" r:id="rId37"/>
    <p:sldId id="295" r:id="rId38"/>
    <p:sldId id="285" r:id="rId39"/>
    <p:sldId id="281" r:id="rId4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C1F-05B9-4669-A735-6F35D03AED09}" type="datetimeFigureOut">
              <a:rPr lang="hr-HR" smtClean="0"/>
              <a:t>22.5.2019.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7BBE-161F-476F-A6E9-16A71A17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81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C1F-05B9-4669-A735-6F35D03AED09}" type="datetimeFigureOut">
              <a:rPr lang="hr-HR" smtClean="0"/>
              <a:t>22.5.2019.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7BBE-161F-476F-A6E9-16A71A17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205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C1F-05B9-4669-A735-6F35D03AED09}" type="datetimeFigureOut">
              <a:rPr lang="hr-HR" smtClean="0"/>
              <a:t>22.5.2019.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7BBE-161F-476F-A6E9-16A71A17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508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C1F-05B9-4669-A735-6F35D03AED09}" type="datetimeFigureOut">
              <a:rPr lang="hr-HR" smtClean="0"/>
              <a:t>22.5.2019.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7BBE-161F-476F-A6E9-16A71A17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90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C1F-05B9-4669-A735-6F35D03AED09}" type="datetimeFigureOut">
              <a:rPr lang="hr-HR" smtClean="0"/>
              <a:t>22.5.2019.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7BBE-161F-476F-A6E9-16A71A17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56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C1F-05B9-4669-A735-6F35D03AED09}" type="datetimeFigureOut">
              <a:rPr lang="hr-HR" smtClean="0"/>
              <a:t>22.5.2019.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7BBE-161F-476F-A6E9-16A71A17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684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C1F-05B9-4669-A735-6F35D03AED09}" type="datetimeFigureOut">
              <a:rPr lang="hr-HR" smtClean="0"/>
              <a:t>22.5.2019.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7BBE-161F-476F-A6E9-16A71A17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81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C1F-05B9-4669-A735-6F35D03AED09}" type="datetimeFigureOut">
              <a:rPr lang="hr-HR" smtClean="0"/>
              <a:t>22.5.2019.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7BBE-161F-476F-A6E9-16A71A17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624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C1F-05B9-4669-A735-6F35D03AED09}" type="datetimeFigureOut">
              <a:rPr lang="hr-HR" smtClean="0"/>
              <a:t>22.5.2019.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7BBE-161F-476F-A6E9-16A71A17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946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C1F-05B9-4669-A735-6F35D03AED09}" type="datetimeFigureOut">
              <a:rPr lang="hr-HR" smtClean="0"/>
              <a:t>22.5.2019.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7BBE-161F-476F-A6E9-16A71A17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47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8C1F-05B9-4669-A735-6F35D03AED09}" type="datetimeFigureOut">
              <a:rPr lang="hr-HR" smtClean="0"/>
              <a:t>22.5.2019.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17BBE-161F-476F-A6E9-16A71A17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156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F8C1F-05B9-4669-A735-6F35D03AED09}" type="datetimeFigureOut">
              <a:rPr lang="hr-HR" smtClean="0"/>
              <a:t>22.5.2019.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17BBE-161F-476F-A6E9-16A71A17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785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Ponavljanje gradiva 5. – 8. razreda (jezik)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08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Prvotisak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9600" b="1" dirty="0" smtClean="0"/>
              <a:t>  IN</a:t>
            </a:r>
            <a:endParaRPr lang="hr-HR" sz="96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05" y="1551032"/>
            <a:ext cx="2891655" cy="287880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1" y="1551032"/>
            <a:ext cx="5661540" cy="31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Prepiši podcrtane riječi i odredi im vrstu.  Razdijeli ih na promjenjive i nepromjenjive.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b="1" u="sng" dirty="0" smtClean="0"/>
              <a:t>Onda</a:t>
            </a:r>
            <a:r>
              <a:rPr lang="hr-HR" sz="4000" dirty="0" smtClean="0"/>
              <a:t> navalio snijeg, </a:t>
            </a:r>
            <a:r>
              <a:rPr lang="hr-HR" sz="4000" b="1" u="sng" dirty="0" smtClean="0"/>
              <a:t>a</a:t>
            </a:r>
            <a:r>
              <a:rPr lang="hr-HR" sz="4000" dirty="0" smtClean="0"/>
              <a:t> nakon </a:t>
            </a:r>
            <a:r>
              <a:rPr lang="hr-HR" sz="4000" b="1" u="sng" dirty="0" smtClean="0"/>
              <a:t>njega</a:t>
            </a:r>
            <a:r>
              <a:rPr lang="hr-HR" sz="4000" dirty="0" smtClean="0"/>
              <a:t> mraz. Ulice se učinile kao da su </a:t>
            </a:r>
            <a:r>
              <a:rPr lang="hr-HR" sz="4000" b="1" u="sng" dirty="0" smtClean="0"/>
              <a:t>od</a:t>
            </a:r>
            <a:r>
              <a:rPr lang="hr-HR" sz="4000" dirty="0" smtClean="0"/>
              <a:t> </a:t>
            </a:r>
            <a:r>
              <a:rPr lang="hr-HR" sz="4000" b="1" u="sng" dirty="0" smtClean="0"/>
              <a:t>srebra</a:t>
            </a:r>
            <a:r>
              <a:rPr lang="hr-HR" sz="4000" dirty="0" smtClean="0"/>
              <a:t>, </a:t>
            </a:r>
            <a:r>
              <a:rPr lang="hr-HR" sz="4000" b="1" u="sng" dirty="0" smtClean="0"/>
              <a:t>da</a:t>
            </a:r>
            <a:r>
              <a:rPr lang="hr-HR" sz="4000" dirty="0" smtClean="0"/>
              <a:t>, tako da su sjale i blistale; </a:t>
            </a:r>
            <a:r>
              <a:rPr lang="hr-HR" sz="4000" b="1" u="sng" dirty="0" smtClean="0"/>
              <a:t>duge</a:t>
            </a:r>
            <a:r>
              <a:rPr lang="hr-HR" sz="4000" dirty="0" smtClean="0"/>
              <a:t> se ledenice poput </a:t>
            </a:r>
            <a:r>
              <a:rPr lang="hr-HR" sz="4000" b="1" u="sng" dirty="0" smtClean="0"/>
              <a:t>kristalnih</a:t>
            </a:r>
            <a:r>
              <a:rPr lang="hr-HR" sz="4000" dirty="0" smtClean="0"/>
              <a:t> bodeža objesile </a:t>
            </a:r>
            <a:r>
              <a:rPr lang="hr-HR" sz="4000" b="1" u="sng" dirty="0" smtClean="0"/>
              <a:t>po</a:t>
            </a:r>
            <a:r>
              <a:rPr lang="hr-HR" sz="4000" dirty="0" smtClean="0"/>
              <a:t> kućnim strehama… I </a:t>
            </a:r>
            <a:r>
              <a:rPr lang="hr-HR" sz="4000" b="1" u="sng" dirty="0" smtClean="0"/>
              <a:t>ona</a:t>
            </a:r>
            <a:r>
              <a:rPr lang="hr-HR" sz="4000" dirty="0" smtClean="0"/>
              <a:t> </a:t>
            </a:r>
            <a:r>
              <a:rPr lang="hr-HR" sz="4000" b="1" u="sng" dirty="0" smtClean="0"/>
              <a:t>poljubi</a:t>
            </a:r>
            <a:r>
              <a:rPr lang="hr-HR" sz="4000" dirty="0" smtClean="0"/>
              <a:t> sretnomu vladaru usne…</a:t>
            </a:r>
          </a:p>
          <a:p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9862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ONDA – VREMENSKI PRIKOG</a:t>
            </a:r>
          </a:p>
          <a:p>
            <a:r>
              <a:rPr lang="hr-HR" dirty="0" smtClean="0"/>
              <a:t>A – VEZNIK</a:t>
            </a:r>
          </a:p>
          <a:p>
            <a:r>
              <a:rPr lang="hr-HR" dirty="0" smtClean="0"/>
              <a:t>NJEGA – OSOBNA ZAMJENICA</a:t>
            </a:r>
          </a:p>
          <a:p>
            <a:r>
              <a:rPr lang="hr-HR" dirty="0" smtClean="0"/>
              <a:t>OD – PRIJEDLOG</a:t>
            </a:r>
          </a:p>
          <a:p>
            <a:r>
              <a:rPr lang="hr-HR" dirty="0" smtClean="0"/>
              <a:t>SREBRA – IMENICA </a:t>
            </a:r>
          </a:p>
          <a:p>
            <a:r>
              <a:rPr lang="hr-HR" dirty="0" smtClean="0"/>
              <a:t>DA – ČESTICA </a:t>
            </a:r>
          </a:p>
          <a:p>
            <a:r>
              <a:rPr lang="hr-HR" dirty="0" smtClean="0"/>
              <a:t>DUGE – PRIDJEV </a:t>
            </a:r>
          </a:p>
          <a:p>
            <a:r>
              <a:rPr lang="hr-HR" dirty="0" smtClean="0"/>
              <a:t>KRISTALNIH – PRIDJEV </a:t>
            </a:r>
          </a:p>
          <a:p>
            <a:r>
              <a:rPr lang="hr-HR" dirty="0" smtClean="0"/>
              <a:t>PO – PRIJEDLOG</a:t>
            </a:r>
          </a:p>
          <a:p>
            <a:r>
              <a:rPr lang="hr-HR" dirty="0" smtClean="0"/>
              <a:t>ONA – OSOBNA ZAMJENICA</a:t>
            </a:r>
          </a:p>
          <a:p>
            <a:r>
              <a:rPr lang="hr-HR" dirty="0" smtClean="0"/>
              <a:t>POLJUBI – GLAGOL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9743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Odredi padež, rod i broj podcrtanim riječima.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Trska odmahne </a:t>
            </a:r>
            <a:r>
              <a:rPr lang="hr-HR" sz="3600" b="1" u="sng" dirty="0" smtClean="0"/>
              <a:t>glavom</a:t>
            </a:r>
            <a:r>
              <a:rPr lang="hr-HR" sz="3600" dirty="0" smtClean="0"/>
              <a:t> jer je toliko bila privržena svom </a:t>
            </a:r>
            <a:r>
              <a:rPr lang="hr-HR" sz="3600" b="1" u="sng" dirty="0" smtClean="0"/>
              <a:t>zavičaju</a:t>
            </a:r>
            <a:r>
              <a:rPr lang="hr-HR" sz="3600" dirty="0" smtClean="0"/>
              <a:t>. </a:t>
            </a:r>
          </a:p>
          <a:p>
            <a:pPr marL="0" indent="0">
              <a:buNone/>
            </a:pPr>
            <a:r>
              <a:rPr lang="hr-HR" sz="3600" dirty="0"/>
              <a:t> </a:t>
            </a:r>
            <a:r>
              <a:rPr lang="hr-HR" sz="3600" dirty="0" smtClean="0"/>
              <a:t>- Ti si se poigravala sa </a:t>
            </a:r>
            <a:r>
              <a:rPr lang="hr-HR" sz="3600" b="1" u="sng" dirty="0" smtClean="0"/>
              <a:t>mnom </a:t>
            </a:r>
            <a:r>
              <a:rPr lang="hr-HR" sz="3600" dirty="0" smtClean="0"/>
              <a:t>– vikne </a:t>
            </a:r>
            <a:r>
              <a:rPr lang="hr-HR" sz="3600" b="1" u="sng" dirty="0" smtClean="0"/>
              <a:t>mala lasta</a:t>
            </a:r>
            <a:r>
              <a:rPr lang="hr-HR" sz="3600" dirty="0" smtClean="0"/>
              <a:t>. – Ja odlazim k </a:t>
            </a:r>
            <a:r>
              <a:rPr lang="hr-HR" sz="3600" b="1" u="sng" dirty="0" smtClean="0"/>
              <a:t>piramidama</a:t>
            </a:r>
            <a:r>
              <a:rPr lang="hr-HR" sz="3600" dirty="0" smtClean="0"/>
              <a:t>… Ali prije nego je lagano raširila </a:t>
            </a:r>
            <a:r>
              <a:rPr lang="hr-HR" sz="3600" b="1" u="sng" dirty="0" smtClean="0"/>
              <a:t>krila</a:t>
            </a:r>
            <a:r>
              <a:rPr lang="hr-HR" sz="3600" dirty="0" smtClean="0"/>
              <a:t>, kapnula treća </a:t>
            </a:r>
            <a:r>
              <a:rPr lang="hr-HR" sz="3600" b="1" u="sng" dirty="0" smtClean="0"/>
              <a:t>kap</a:t>
            </a:r>
            <a:r>
              <a:rPr lang="hr-HR" sz="3600" dirty="0" smtClean="0"/>
              <a:t> pa lastavica pogleda gore i spazila…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5503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GLAVOM – I JD. Ž.R.</a:t>
            </a:r>
          </a:p>
          <a:p>
            <a:r>
              <a:rPr lang="hr-HR" dirty="0" smtClean="0"/>
              <a:t>ZAVIČAJU – D  JD. M.R.</a:t>
            </a:r>
          </a:p>
          <a:p>
            <a:r>
              <a:rPr lang="hr-HR" dirty="0" smtClean="0"/>
              <a:t>MNOM – I JD.</a:t>
            </a:r>
          </a:p>
          <a:p>
            <a:r>
              <a:rPr lang="hr-HR" dirty="0" smtClean="0"/>
              <a:t>MALA LASTA – N JD. Ž.R.</a:t>
            </a:r>
          </a:p>
          <a:p>
            <a:r>
              <a:rPr lang="hr-HR" dirty="0" smtClean="0"/>
              <a:t>PIRAMIDAMA – D MN. Ž.R.</a:t>
            </a:r>
          </a:p>
          <a:p>
            <a:r>
              <a:rPr lang="hr-HR" dirty="0" smtClean="0"/>
              <a:t>KRILA – A MN. S.R.</a:t>
            </a:r>
          </a:p>
          <a:p>
            <a:r>
              <a:rPr lang="hr-HR" dirty="0" smtClean="0"/>
              <a:t>KAP – N JD. Ž.R.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36895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Stupnjuj (kompariraj) zadane pridjeve.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POZITIV – KOMPARATIV – SUPERLATIV </a:t>
            </a:r>
          </a:p>
          <a:p>
            <a:r>
              <a:rPr lang="hr-HR" dirty="0" smtClean="0"/>
              <a:t>A</a:t>
            </a:r>
            <a:r>
              <a:rPr lang="hr-HR" dirty="0" smtClean="0"/>
              <a:t>) </a:t>
            </a:r>
            <a:r>
              <a:rPr lang="hr-HR" dirty="0" smtClean="0"/>
              <a:t>lijep – LJEPŠI – NAJLJEPŠI </a:t>
            </a:r>
            <a:endParaRPr lang="hr-HR" dirty="0" smtClean="0"/>
          </a:p>
          <a:p>
            <a:r>
              <a:rPr lang="hr-HR" dirty="0" smtClean="0"/>
              <a:t>B) </a:t>
            </a:r>
            <a:r>
              <a:rPr lang="hr-HR" dirty="0" smtClean="0"/>
              <a:t>svježa – SVJEŽIJA - NAJSVJEŽIJA</a:t>
            </a:r>
            <a:endParaRPr lang="hr-HR" dirty="0" smtClean="0"/>
          </a:p>
          <a:p>
            <a:r>
              <a:rPr lang="hr-HR" dirty="0" smtClean="0"/>
              <a:t>C) </a:t>
            </a:r>
            <a:r>
              <a:rPr lang="hr-HR" dirty="0" smtClean="0"/>
              <a:t>plitak – PLIĆI – NAJPLIĆI </a:t>
            </a:r>
            <a:endParaRPr lang="hr-HR" dirty="0" smtClean="0"/>
          </a:p>
          <a:p>
            <a:r>
              <a:rPr lang="hr-HR" dirty="0" smtClean="0"/>
              <a:t>D) </a:t>
            </a:r>
            <a:r>
              <a:rPr lang="hr-HR" dirty="0" smtClean="0"/>
              <a:t>brzo – BRŽE – NAJBRŽE </a:t>
            </a:r>
            <a:endParaRPr lang="hr-HR" dirty="0" smtClean="0"/>
          </a:p>
          <a:p>
            <a:r>
              <a:rPr lang="hr-HR" dirty="0" smtClean="0"/>
              <a:t>E) </a:t>
            </a:r>
            <a:r>
              <a:rPr lang="hr-HR" dirty="0" smtClean="0"/>
              <a:t>jadan – JADNIJI – NAJJADNIJI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118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U zadanim rečenicama prepoznaj glagolske oblike (vremena i načine), prepiši ih i imenuj.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Osjećam toliku tugu pričajući ta sjećanja.</a:t>
            </a:r>
          </a:p>
          <a:p>
            <a:r>
              <a:rPr lang="hr-HR" sz="3200" dirty="0" smtClean="0"/>
              <a:t>Svakoga dana doznao bih ponešto o planetu, o odlasku, o putovanju.</a:t>
            </a:r>
          </a:p>
          <a:p>
            <a:r>
              <a:rPr lang="hr-HR" sz="3200" dirty="0" smtClean="0"/>
              <a:t>Pocrvenio je pa nastavio.</a:t>
            </a:r>
          </a:p>
          <a:p>
            <a:r>
              <a:rPr lang="hr-HR" sz="3200" dirty="0" smtClean="0"/>
              <a:t>Učini mi to zadovoljstvo! Divi mi se unatoč tome!</a:t>
            </a:r>
          </a:p>
          <a:p>
            <a:r>
              <a:rPr lang="hr-HR" sz="3200" dirty="0" smtClean="0"/>
              <a:t>Neću te napustiti.</a:t>
            </a:r>
          </a:p>
          <a:p>
            <a:r>
              <a:rPr lang="hr-HR" sz="3200" dirty="0" smtClean="0"/>
              <a:t>Susretoh se u životu s brojnim ozbiljnim ljudima.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622192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OSJEĆAM – PREZENT </a:t>
            </a:r>
          </a:p>
          <a:p>
            <a:r>
              <a:rPr lang="hr-HR" dirty="0" smtClean="0"/>
              <a:t>DOZNAO BIH – KONDICIONAL 1.</a:t>
            </a:r>
          </a:p>
          <a:p>
            <a:r>
              <a:rPr lang="hr-HR" dirty="0" smtClean="0"/>
              <a:t>POCRVENIO JE, NASTAVIO – PERFEKT</a:t>
            </a:r>
          </a:p>
          <a:p>
            <a:r>
              <a:rPr lang="hr-HR" dirty="0" smtClean="0"/>
              <a:t>UČINI; DIVI SE – IMEPRATIV </a:t>
            </a:r>
          </a:p>
          <a:p>
            <a:r>
              <a:rPr lang="hr-HR" dirty="0" smtClean="0"/>
              <a:t>NEĆU NAPUSTITI – FUTUR 1.</a:t>
            </a:r>
          </a:p>
          <a:p>
            <a:r>
              <a:rPr lang="hr-HR" dirty="0" smtClean="0"/>
              <a:t>SUSRETOH – AORIST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3902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Odredi rečenične dijelove u rečenicama.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Mala lastavica veselo poljubi sretnom vladaru ruku.</a:t>
            </a:r>
          </a:p>
          <a:p>
            <a:r>
              <a:rPr lang="hr-HR" sz="3600" dirty="0" smtClean="0"/>
              <a:t>Visoko iznad grada na visoku stupu stajao je kip sretnoga vladara.</a:t>
            </a:r>
          </a:p>
          <a:p>
            <a:r>
              <a:rPr lang="hr-HR" sz="3600" dirty="0" smtClean="0"/>
              <a:t>Njezine prijateljice su prije šest tjedana otputovale u Egipat. </a:t>
            </a:r>
          </a:p>
          <a:p>
            <a:r>
              <a:rPr lang="hr-HR" sz="3600" dirty="0" smtClean="0"/>
              <a:t>Srela ju je u rano proljeće.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114029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Složene rečenice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3600" dirty="0" smtClean="0"/>
              <a:t>Nezavisnosložene:</a:t>
            </a:r>
          </a:p>
          <a:p>
            <a:r>
              <a:rPr lang="hr-HR" sz="3600" dirty="0" smtClean="0"/>
              <a:t> sastavne (i, pa, te, ni, niti) – nema zareza; </a:t>
            </a:r>
          </a:p>
          <a:p>
            <a:r>
              <a:rPr lang="hr-HR" sz="3600" dirty="0" smtClean="0"/>
              <a:t>suprotne (a, ali, nego, no, već) – ima zareza; </a:t>
            </a:r>
          </a:p>
          <a:p>
            <a:r>
              <a:rPr lang="hr-HR" sz="3600" dirty="0" smtClean="0"/>
              <a:t>rastavne (ili) – nema zareza; </a:t>
            </a:r>
          </a:p>
          <a:p>
            <a:r>
              <a:rPr lang="hr-HR" sz="3600" dirty="0" smtClean="0"/>
              <a:t>isključne (samo, samo što, tek </a:t>
            </a:r>
            <a:r>
              <a:rPr lang="hr-HR" sz="3600" dirty="0" err="1" smtClean="0"/>
              <a:t>tek</a:t>
            </a:r>
            <a:r>
              <a:rPr lang="hr-HR" sz="3600" dirty="0" smtClean="0"/>
              <a:t> što, jedino, jedino što) – ima zareza; </a:t>
            </a:r>
          </a:p>
          <a:p>
            <a:r>
              <a:rPr lang="hr-HR" sz="3600" dirty="0" smtClean="0"/>
              <a:t>zaključne (dakle, stoga, zato);</a:t>
            </a:r>
          </a:p>
          <a:p>
            <a:r>
              <a:rPr lang="hr-HR" sz="3600" dirty="0" smtClean="0"/>
              <a:t>Rečenični niz (nema veznika, samo zarez)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42922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Riješi rebuse i asocijacije.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Promjena glagola po osobama</a:t>
            </a:r>
            <a:r>
              <a:rPr lang="hr-HR" dirty="0" smtClean="0"/>
              <a:t>. – SPREZANJE ILI KONJUGACIJA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31" y="2992891"/>
            <a:ext cx="5568180" cy="370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Odredi vrstu NSR.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Pokušavam, dakle ponekad i uspijem.</a:t>
            </a:r>
          </a:p>
          <a:p>
            <a:r>
              <a:rPr lang="hr-HR" dirty="0" smtClean="0"/>
              <a:t>Pokušavam, zato ponekad i uspijem.</a:t>
            </a:r>
          </a:p>
          <a:p>
            <a:r>
              <a:rPr lang="hr-HR" dirty="0" smtClean="0"/>
              <a:t>Pokušavam pa ponekad i uspijem.</a:t>
            </a:r>
          </a:p>
          <a:p>
            <a:r>
              <a:rPr lang="hr-HR" dirty="0" smtClean="0"/>
              <a:t>Pokušavam, a ponekad i uspijem.</a:t>
            </a:r>
          </a:p>
          <a:p>
            <a:r>
              <a:rPr lang="hr-HR" dirty="0" smtClean="0"/>
              <a:t>Ili pokušam, ili ne pokušam. </a:t>
            </a:r>
          </a:p>
          <a:p>
            <a:r>
              <a:rPr lang="hr-HR" dirty="0" smtClean="0"/>
              <a:t>Pokušavam, jedino što samo ponekad uspijem.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6790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Odredi vrstu NSR.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 dirty="0" smtClean="0"/>
              <a:t>Pokušavam</a:t>
            </a:r>
            <a:r>
              <a:rPr lang="hr-HR" dirty="0" smtClean="0"/>
              <a:t>, /</a:t>
            </a:r>
            <a:r>
              <a:rPr lang="hr-HR" b="1" dirty="0" smtClean="0"/>
              <a:t>dakle</a:t>
            </a:r>
            <a:r>
              <a:rPr lang="hr-HR" dirty="0" smtClean="0"/>
              <a:t> ponekad i </a:t>
            </a:r>
            <a:r>
              <a:rPr lang="hr-HR" u="sng" dirty="0" smtClean="0"/>
              <a:t>uspijem</a:t>
            </a:r>
            <a:r>
              <a:rPr lang="hr-HR" dirty="0" smtClean="0"/>
              <a:t>. – ZAKLJ.</a:t>
            </a:r>
          </a:p>
          <a:p>
            <a:r>
              <a:rPr lang="hr-HR" u="sng" dirty="0" smtClean="0"/>
              <a:t>Pokušavam</a:t>
            </a:r>
            <a:r>
              <a:rPr lang="hr-HR" dirty="0" smtClean="0"/>
              <a:t>,/ </a:t>
            </a:r>
            <a:r>
              <a:rPr lang="hr-HR" b="1" dirty="0" smtClean="0"/>
              <a:t>zato</a:t>
            </a:r>
            <a:r>
              <a:rPr lang="hr-HR" dirty="0" smtClean="0"/>
              <a:t> ponekad i </a:t>
            </a:r>
            <a:r>
              <a:rPr lang="hr-HR" u="sng" dirty="0" smtClean="0"/>
              <a:t>uspijem</a:t>
            </a:r>
            <a:r>
              <a:rPr lang="hr-HR" dirty="0" smtClean="0"/>
              <a:t>. – ZAKLJ.</a:t>
            </a:r>
          </a:p>
          <a:p>
            <a:r>
              <a:rPr lang="hr-HR" u="sng" dirty="0" smtClean="0"/>
              <a:t>Pokušavam</a:t>
            </a:r>
            <a:r>
              <a:rPr lang="hr-HR" dirty="0" smtClean="0"/>
              <a:t> /</a:t>
            </a:r>
            <a:r>
              <a:rPr lang="hr-HR" b="1" dirty="0" smtClean="0"/>
              <a:t>pa</a:t>
            </a:r>
            <a:r>
              <a:rPr lang="hr-HR" dirty="0" smtClean="0"/>
              <a:t> ponekad i </a:t>
            </a:r>
            <a:r>
              <a:rPr lang="hr-HR" u="sng" dirty="0" smtClean="0"/>
              <a:t>uspijem</a:t>
            </a:r>
            <a:r>
              <a:rPr lang="hr-HR" dirty="0" smtClean="0"/>
              <a:t>. – SAST.</a:t>
            </a:r>
          </a:p>
          <a:p>
            <a:r>
              <a:rPr lang="hr-HR" u="sng" dirty="0" smtClean="0"/>
              <a:t>Pokušavam</a:t>
            </a:r>
            <a:r>
              <a:rPr lang="hr-HR" dirty="0" smtClean="0"/>
              <a:t>, /</a:t>
            </a:r>
            <a:r>
              <a:rPr lang="hr-HR" b="1" dirty="0" smtClean="0"/>
              <a:t>a</a:t>
            </a:r>
            <a:r>
              <a:rPr lang="hr-HR" dirty="0" smtClean="0"/>
              <a:t> ponekad i </a:t>
            </a:r>
            <a:r>
              <a:rPr lang="hr-HR" u="sng" dirty="0" smtClean="0"/>
              <a:t>uspijem</a:t>
            </a:r>
            <a:r>
              <a:rPr lang="hr-HR" dirty="0" smtClean="0"/>
              <a:t>. – SUPR.</a:t>
            </a:r>
          </a:p>
          <a:p>
            <a:r>
              <a:rPr lang="hr-HR" dirty="0" smtClean="0"/>
              <a:t>Ili </a:t>
            </a:r>
            <a:r>
              <a:rPr lang="hr-HR" u="sng" dirty="0" smtClean="0"/>
              <a:t>pokušam</a:t>
            </a:r>
            <a:r>
              <a:rPr lang="hr-HR" dirty="0" smtClean="0"/>
              <a:t>,/ </a:t>
            </a:r>
            <a:r>
              <a:rPr lang="hr-HR" b="1" dirty="0" smtClean="0"/>
              <a:t>ili</a:t>
            </a:r>
            <a:r>
              <a:rPr lang="hr-HR" dirty="0" smtClean="0"/>
              <a:t> </a:t>
            </a:r>
            <a:r>
              <a:rPr lang="hr-HR" u="sng" dirty="0" smtClean="0"/>
              <a:t>ne pokušam</a:t>
            </a:r>
            <a:r>
              <a:rPr lang="hr-HR" dirty="0" smtClean="0"/>
              <a:t>.  - RAST.</a:t>
            </a:r>
          </a:p>
          <a:p>
            <a:r>
              <a:rPr lang="hr-HR" u="sng" dirty="0" smtClean="0"/>
              <a:t>Pokušavam</a:t>
            </a:r>
            <a:r>
              <a:rPr lang="hr-HR" dirty="0" smtClean="0"/>
              <a:t>, /</a:t>
            </a:r>
            <a:r>
              <a:rPr lang="hr-HR" b="1" dirty="0" smtClean="0"/>
              <a:t>jedino što </a:t>
            </a:r>
            <a:r>
              <a:rPr lang="hr-HR" dirty="0" smtClean="0"/>
              <a:t>samo ponekad </a:t>
            </a:r>
            <a:r>
              <a:rPr lang="hr-HR" u="sng" dirty="0" smtClean="0"/>
              <a:t>uspijem</a:t>
            </a:r>
            <a:r>
              <a:rPr lang="hr-HR" dirty="0" smtClean="0"/>
              <a:t>. – ISKLJ.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7785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Zavisnosložene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Predikatna, subjektna, objektna, priložne (mjesna, vremenska, načinska), atributna, pogodbena; </a:t>
            </a:r>
          </a:p>
          <a:p>
            <a:r>
              <a:rPr lang="hr-HR" sz="3200" dirty="0" smtClean="0"/>
              <a:t>Poredak </a:t>
            </a:r>
            <a:r>
              <a:rPr lang="hr-HR" sz="3200" dirty="0" err="1" smtClean="0"/>
              <a:t>surečenica</a:t>
            </a:r>
            <a:r>
              <a:rPr lang="hr-HR" sz="3200" dirty="0" smtClean="0"/>
              <a:t> – uobičajeni (G</a:t>
            </a:r>
            <a:r>
              <a:rPr lang="hr-HR" sz="3200" dirty="0" smtClean="0">
                <a:sym typeface="Wingdings" panose="05000000000000000000" pitchFamily="2" charset="2"/>
              </a:rPr>
              <a:t>Z, nema zareza), inverzija (ZG, zarez), umetanje (dio </a:t>
            </a:r>
            <a:r>
              <a:rPr lang="hr-HR" sz="3200" dirty="0" err="1" smtClean="0">
                <a:sym typeface="Wingdings" panose="05000000000000000000" pitchFamily="2" charset="2"/>
              </a:rPr>
              <a:t>GZdio</a:t>
            </a:r>
            <a:r>
              <a:rPr lang="hr-HR" sz="3200" dirty="0" smtClean="0">
                <a:sym typeface="Wingdings" panose="05000000000000000000" pitchFamily="2" charset="2"/>
              </a:rPr>
              <a:t> G, dva zareza).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681592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Odredi </a:t>
            </a:r>
            <a:r>
              <a:rPr lang="hr-HR" dirty="0" smtClean="0"/>
              <a:t>vrstu </a:t>
            </a:r>
            <a:r>
              <a:rPr lang="hr-HR" dirty="0" smtClean="0"/>
              <a:t>ZSR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Istina je da ovce jedu grmlje.</a:t>
            </a:r>
          </a:p>
          <a:p>
            <a:r>
              <a:rPr lang="hr-HR" dirty="0" smtClean="0"/>
              <a:t>Rado bih započeo ovu priču kao što započinju bajke.</a:t>
            </a:r>
          </a:p>
          <a:p>
            <a:r>
              <a:rPr lang="hr-HR" dirty="0" smtClean="0"/>
              <a:t>Bio jednom jedan mali princ koji je stanovao na planetu tek malo većem od njega.</a:t>
            </a:r>
          </a:p>
          <a:p>
            <a:r>
              <a:rPr lang="hr-HR" dirty="0" smtClean="0"/>
              <a:t>Ako se radi o mladici rotkvice ili ruže, možemo je pustiti da raste.</a:t>
            </a:r>
          </a:p>
          <a:p>
            <a:r>
              <a:rPr lang="hr-HR" dirty="0" smtClean="0"/>
              <a:t>Kad ugasi svjetiljku, to uspavljuje cvijet ili zvijezdu.</a:t>
            </a:r>
          </a:p>
          <a:p>
            <a:r>
              <a:rPr lang="hr-HR" dirty="0" smtClean="0"/>
              <a:t>Mislio sam da imam sasvim rijedak cvijet.</a:t>
            </a:r>
          </a:p>
          <a:p>
            <a:r>
              <a:rPr lang="hr-HR" dirty="0" smtClean="0"/>
              <a:t>Drugovi, s kojima sam se družio, bili su sretni što me vide.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1060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Odredi </a:t>
            </a:r>
            <a:r>
              <a:rPr lang="hr-HR" dirty="0" smtClean="0"/>
              <a:t>vrstu </a:t>
            </a:r>
            <a:r>
              <a:rPr lang="hr-HR" dirty="0" smtClean="0"/>
              <a:t>ZSR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Istina </a:t>
            </a:r>
            <a:r>
              <a:rPr lang="hr-HR" u="sng" dirty="0" smtClean="0"/>
              <a:t>je</a:t>
            </a:r>
            <a:r>
              <a:rPr lang="hr-HR" dirty="0" smtClean="0"/>
              <a:t> /</a:t>
            </a:r>
            <a:r>
              <a:rPr lang="hr-HR" b="1" dirty="0" smtClean="0"/>
              <a:t>da</a:t>
            </a:r>
            <a:r>
              <a:rPr lang="hr-HR" dirty="0" smtClean="0"/>
              <a:t> ovce </a:t>
            </a:r>
            <a:r>
              <a:rPr lang="hr-HR" u="sng" dirty="0" smtClean="0"/>
              <a:t>jedu</a:t>
            </a:r>
            <a:r>
              <a:rPr lang="hr-HR" dirty="0" smtClean="0"/>
              <a:t> grmlje.  PRED.</a:t>
            </a:r>
          </a:p>
          <a:p>
            <a:r>
              <a:rPr lang="hr-HR" dirty="0" smtClean="0"/>
              <a:t>Rado </a:t>
            </a:r>
            <a:r>
              <a:rPr lang="hr-HR" u="sng" dirty="0" smtClean="0"/>
              <a:t>bih započeo </a:t>
            </a:r>
            <a:r>
              <a:rPr lang="hr-HR" dirty="0" smtClean="0"/>
              <a:t>ovu priču /</a:t>
            </a:r>
            <a:r>
              <a:rPr lang="hr-HR" b="1" dirty="0" smtClean="0"/>
              <a:t>kao što </a:t>
            </a:r>
            <a:r>
              <a:rPr lang="hr-HR" u="sng" dirty="0" smtClean="0"/>
              <a:t>započinju</a:t>
            </a:r>
            <a:r>
              <a:rPr lang="hr-HR" dirty="0" smtClean="0"/>
              <a:t> bajke.  NAČ.</a:t>
            </a:r>
          </a:p>
          <a:p>
            <a:r>
              <a:rPr lang="hr-HR" u="sng" dirty="0" smtClean="0"/>
              <a:t>Bio jednom </a:t>
            </a:r>
            <a:r>
              <a:rPr lang="hr-HR" dirty="0" smtClean="0"/>
              <a:t>jedan mali princ/ </a:t>
            </a:r>
            <a:r>
              <a:rPr lang="hr-HR" b="1" dirty="0" smtClean="0"/>
              <a:t>koji</a:t>
            </a:r>
            <a:r>
              <a:rPr lang="hr-HR" dirty="0" smtClean="0"/>
              <a:t> </a:t>
            </a:r>
            <a:r>
              <a:rPr lang="hr-HR" u="sng" dirty="0" smtClean="0"/>
              <a:t>je stanovao </a:t>
            </a:r>
            <a:r>
              <a:rPr lang="hr-HR" dirty="0" smtClean="0"/>
              <a:t>na planetu tek malo većem od njega.  ATR.</a:t>
            </a:r>
          </a:p>
          <a:p>
            <a:r>
              <a:rPr lang="hr-HR" b="1" dirty="0" smtClean="0"/>
              <a:t>Ako</a:t>
            </a:r>
            <a:r>
              <a:rPr lang="hr-HR" dirty="0" smtClean="0"/>
              <a:t> </a:t>
            </a:r>
            <a:r>
              <a:rPr lang="hr-HR" u="sng" dirty="0" smtClean="0"/>
              <a:t>se radi </a:t>
            </a:r>
            <a:r>
              <a:rPr lang="hr-HR" dirty="0" smtClean="0"/>
              <a:t>o mladici rotkvice ili ruže,/ </a:t>
            </a:r>
            <a:r>
              <a:rPr lang="hr-HR" u="sng" dirty="0" smtClean="0"/>
              <a:t>možemo</a:t>
            </a:r>
            <a:r>
              <a:rPr lang="hr-HR" dirty="0" smtClean="0"/>
              <a:t> je </a:t>
            </a:r>
            <a:r>
              <a:rPr lang="hr-HR" u="sng" dirty="0" smtClean="0"/>
              <a:t>pustiti</a:t>
            </a:r>
            <a:r>
              <a:rPr lang="hr-HR" dirty="0" smtClean="0"/>
              <a:t> na miru. POGOD.</a:t>
            </a:r>
          </a:p>
          <a:p>
            <a:r>
              <a:rPr lang="hr-HR" b="1" dirty="0" smtClean="0"/>
              <a:t>Kad</a:t>
            </a:r>
            <a:r>
              <a:rPr lang="hr-HR" dirty="0" smtClean="0"/>
              <a:t> </a:t>
            </a:r>
            <a:r>
              <a:rPr lang="hr-HR" u="sng" dirty="0" smtClean="0"/>
              <a:t>ugasi</a:t>
            </a:r>
            <a:r>
              <a:rPr lang="hr-HR" dirty="0" smtClean="0"/>
              <a:t> svjetiljku, /to </a:t>
            </a:r>
            <a:r>
              <a:rPr lang="hr-HR" u="sng" dirty="0" smtClean="0"/>
              <a:t>uspavljuje</a:t>
            </a:r>
            <a:r>
              <a:rPr lang="hr-HR" dirty="0" smtClean="0"/>
              <a:t> cvijet ili zvijezdu.  VREM.</a:t>
            </a:r>
          </a:p>
          <a:p>
            <a:r>
              <a:rPr lang="hr-HR" u="sng" dirty="0" smtClean="0"/>
              <a:t>Mislio sam /</a:t>
            </a:r>
            <a:r>
              <a:rPr lang="hr-HR" b="1" dirty="0" smtClean="0"/>
              <a:t>da</a:t>
            </a:r>
            <a:r>
              <a:rPr lang="hr-HR" dirty="0" smtClean="0"/>
              <a:t> </a:t>
            </a:r>
            <a:r>
              <a:rPr lang="hr-HR" u="sng" dirty="0" smtClean="0"/>
              <a:t>imam</a:t>
            </a:r>
            <a:r>
              <a:rPr lang="hr-HR" dirty="0" smtClean="0"/>
              <a:t> sasvim rijedak cvijet.  OBJ.</a:t>
            </a:r>
          </a:p>
          <a:p>
            <a:r>
              <a:rPr lang="hr-HR" dirty="0" smtClean="0"/>
              <a:t>Drugovi, /</a:t>
            </a:r>
            <a:r>
              <a:rPr lang="hr-HR" b="1" dirty="0" smtClean="0"/>
              <a:t>s kojima </a:t>
            </a:r>
            <a:r>
              <a:rPr lang="hr-HR" u="sng" dirty="0" smtClean="0"/>
              <a:t>sam se družio</a:t>
            </a:r>
            <a:r>
              <a:rPr lang="hr-HR" dirty="0" smtClean="0"/>
              <a:t>,/ </a:t>
            </a:r>
            <a:r>
              <a:rPr lang="hr-HR" u="sng" dirty="0" smtClean="0"/>
              <a:t>bili su sretni </a:t>
            </a:r>
            <a:r>
              <a:rPr lang="hr-HR" dirty="0" smtClean="0"/>
              <a:t>što me vide.  ATR.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8139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Višestruko složena rečenica: </a:t>
            </a:r>
            <a:r>
              <a:rPr lang="it-IT" sz="3600" dirty="0"/>
              <a:t>Ima tri ili </a:t>
            </a:r>
            <a:r>
              <a:rPr lang="it-IT" sz="3600" dirty="0" err="1"/>
              <a:t>više</a:t>
            </a:r>
            <a:r>
              <a:rPr lang="it-IT" sz="3600" dirty="0"/>
              <a:t> </a:t>
            </a:r>
            <a:r>
              <a:rPr lang="it-IT" sz="3600" dirty="0" err="1"/>
              <a:t>predikata</a:t>
            </a:r>
            <a:r>
              <a:rPr lang="it-IT" sz="3600" dirty="0"/>
              <a:t>, </a:t>
            </a:r>
            <a:r>
              <a:rPr lang="it-IT" sz="3600" dirty="0" err="1"/>
              <a:t>može</a:t>
            </a:r>
            <a:r>
              <a:rPr lang="it-IT" sz="3600" dirty="0"/>
              <a:t> </a:t>
            </a:r>
            <a:r>
              <a:rPr lang="it-IT" sz="3600" dirty="0" err="1"/>
              <a:t>sadržavati</a:t>
            </a:r>
            <a:r>
              <a:rPr lang="it-IT" sz="3600" dirty="0"/>
              <a:t> i NSR i ZSR. </a:t>
            </a:r>
            <a:r>
              <a:rPr lang="hr-HR" sz="3600" dirty="0" smtClean="0"/>
              <a:t>Odredi </a:t>
            </a:r>
            <a:r>
              <a:rPr lang="hr-HR" sz="3600" dirty="0" err="1" smtClean="0"/>
              <a:t>surečenice</a:t>
            </a:r>
            <a:r>
              <a:rPr lang="hr-HR" sz="3600" dirty="0" smtClean="0"/>
              <a:t> u VSR.</a:t>
            </a:r>
            <a:r>
              <a:rPr lang="it-IT" sz="3600" dirty="0"/>
              <a:t/>
            </a:r>
            <a:br>
              <a:rPr lang="it-IT" sz="3600" dirty="0"/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Koga dodirnem, taj se vraća u zemlju iz koje je došao.</a:t>
            </a:r>
          </a:p>
          <a:p>
            <a:r>
              <a:rPr lang="hr-HR" dirty="0" smtClean="0"/>
              <a:t>Mali princ je prešao pustinju i sreo samo jedan cvijet koji je imao samo tri latice, sasvim je bio bijedan cvijet…</a:t>
            </a:r>
          </a:p>
          <a:p>
            <a:r>
              <a:rPr lang="hr-HR" dirty="0" smtClean="0"/>
              <a:t>Kad sam bio malen dječak, živio sam u jednoj staroj kući, a legenda je kazivala da je u njoj skriveno blago.</a:t>
            </a:r>
          </a:p>
          <a:p>
            <a:r>
              <a:rPr lang="hr-HR" dirty="0" smtClean="0"/>
              <a:t>Skočio sam na noge kao da me udario grom te sam dobro protrljao oči i dobro </a:t>
            </a:r>
            <a:r>
              <a:rPr lang="hr-HR" smtClean="0"/>
              <a:t>sam pogledao.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1796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Višestruko složena rečenica: </a:t>
            </a:r>
            <a:r>
              <a:rPr lang="it-IT" sz="3600" dirty="0"/>
              <a:t>Ima tri ili </a:t>
            </a:r>
            <a:r>
              <a:rPr lang="it-IT" sz="3600" dirty="0" err="1"/>
              <a:t>više</a:t>
            </a:r>
            <a:r>
              <a:rPr lang="it-IT" sz="3600" dirty="0"/>
              <a:t> </a:t>
            </a:r>
            <a:r>
              <a:rPr lang="it-IT" sz="3600" dirty="0" err="1"/>
              <a:t>predikata</a:t>
            </a:r>
            <a:r>
              <a:rPr lang="it-IT" sz="3600" dirty="0"/>
              <a:t>, </a:t>
            </a:r>
            <a:r>
              <a:rPr lang="it-IT" sz="3600" dirty="0" err="1"/>
              <a:t>može</a:t>
            </a:r>
            <a:r>
              <a:rPr lang="it-IT" sz="3600" dirty="0"/>
              <a:t> </a:t>
            </a:r>
            <a:r>
              <a:rPr lang="it-IT" sz="3600" dirty="0" err="1"/>
              <a:t>sadržavati</a:t>
            </a:r>
            <a:r>
              <a:rPr lang="it-IT" sz="3600" dirty="0"/>
              <a:t> i NSR i ZSR. </a:t>
            </a:r>
            <a:r>
              <a:rPr lang="hr-HR" sz="3600" dirty="0" smtClean="0"/>
              <a:t>Odredi </a:t>
            </a:r>
            <a:r>
              <a:rPr lang="hr-HR" sz="3600" dirty="0" err="1" smtClean="0"/>
              <a:t>surečenice</a:t>
            </a:r>
            <a:r>
              <a:rPr lang="hr-HR" sz="3600" dirty="0" smtClean="0"/>
              <a:t> u VSR.</a:t>
            </a:r>
            <a:r>
              <a:rPr lang="it-IT" sz="3600" dirty="0"/>
              <a:t/>
            </a:r>
            <a:br>
              <a:rPr lang="it-IT" sz="3600" dirty="0"/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Koga</a:t>
            </a:r>
            <a:r>
              <a:rPr lang="hr-HR" dirty="0" smtClean="0"/>
              <a:t> </a:t>
            </a:r>
            <a:r>
              <a:rPr lang="hr-HR" u="sng" dirty="0" smtClean="0"/>
              <a:t>dodirnem</a:t>
            </a:r>
            <a:r>
              <a:rPr lang="hr-HR" dirty="0" smtClean="0"/>
              <a:t>,/ taj </a:t>
            </a:r>
            <a:r>
              <a:rPr lang="hr-HR" u="sng" dirty="0" smtClean="0"/>
              <a:t>se vraća </a:t>
            </a:r>
            <a:r>
              <a:rPr lang="hr-HR" dirty="0" smtClean="0"/>
              <a:t>u zemlju /</a:t>
            </a:r>
            <a:r>
              <a:rPr lang="hr-HR" b="1" dirty="0" smtClean="0"/>
              <a:t>iz koje </a:t>
            </a:r>
            <a:r>
              <a:rPr lang="hr-HR" u="sng" dirty="0" smtClean="0"/>
              <a:t>je došao</a:t>
            </a:r>
            <a:r>
              <a:rPr lang="hr-HR" dirty="0" smtClean="0"/>
              <a:t>.  SUB – GLAVNA – ATR  </a:t>
            </a:r>
          </a:p>
          <a:p>
            <a:r>
              <a:rPr lang="hr-HR" dirty="0" smtClean="0"/>
              <a:t>Mali princ </a:t>
            </a:r>
            <a:r>
              <a:rPr lang="hr-HR" u="sng" dirty="0" smtClean="0"/>
              <a:t>je prešao </a:t>
            </a:r>
            <a:r>
              <a:rPr lang="hr-HR" dirty="0" smtClean="0"/>
              <a:t>pustinju /</a:t>
            </a:r>
            <a:r>
              <a:rPr lang="hr-HR" b="1" dirty="0" smtClean="0"/>
              <a:t>i</a:t>
            </a:r>
            <a:r>
              <a:rPr lang="hr-HR" dirty="0" smtClean="0"/>
              <a:t> </a:t>
            </a:r>
            <a:r>
              <a:rPr lang="hr-HR" u="sng" dirty="0" smtClean="0"/>
              <a:t>sreo</a:t>
            </a:r>
            <a:r>
              <a:rPr lang="hr-HR" dirty="0" smtClean="0"/>
              <a:t> samo jedan cvijet /</a:t>
            </a:r>
            <a:r>
              <a:rPr lang="hr-HR" b="1" dirty="0" smtClean="0"/>
              <a:t>koji</a:t>
            </a:r>
            <a:r>
              <a:rPr lang="hr-HR" dirty="0" smtClean="0"/>
              <a:t> </a:t>
            </a:r>
            <a:r>
              <a:rPr lang="hr-HR" u="sng" dirty="0" smtClean="0"/>
              <a:t>je imao </a:t>
            </a:r>
            <a:r>
              <a:rPr lang="hr-HR" dirty="0" smtClean="0"/>
              <a:t>samo tri latice,/ sasvim </a:t>
            </a:r>
            <a:r>
              <a:rPr lang="hr-HR" u="sng" dirty="0" smtClean="0"/>
              <a:t>je bio (bijedan) cvijet</a:t>
            </a:r>
            <a:r>
              <a:rPr lang="hr-HR" dirty="0" smtClean="0"/>
              <a:t>… GLA – SAST – ATR – NIZ </a:t>
            </a:r>
          </a:p>
          <a:p>
            <a:r>
              <a:rPr lang="hr-HR" b="1" dirty="0" smtClean="0"/>
              <a:t>Kad</a:t>
            </a:r>
            <a:r>
              <a:rPr lang="hr-HR" dirty="0" smtClean="0"/>
              <a:t> </a:t>
            </a:r>
            <a:r>
              <a:rPr lang="hr-HR" u="sng" dirty="0" smtClean="0"/>
              <a:t>sam bio (malen) dječak</a:t>
            </a:r>
            <a:r>
              <a:rPr lang="hr-HR" dirty="0" smtClean="0"/>
              <a:t>,/ </a:t>
            </a:r>
            <a:r>
              <a:rPr lang="hr-HR" u="sng" dirty="0" smtClean="0"/>
              <a:t>živio sam </a:t>
            </a:r>
            <a:r>
              <a:rPr lang="hr-HR" dirty="0" smtClean="0"/>
              <a:t>u jednoj staroj kući,/ </a:t>
            </a:r>
            <a:r>
              <a:rPr lang="hr-HR" b="1" dirty="0" smtClean="0"/>
              <a:t>a</a:t>
            </a:r>
            <a:r>
              <a:rPr lang="hr-HR" dirty="0" smtClean="0"/>
              <a:t> legenda </a:t>
            </a:r>
            <a:r>
              <a:rPr lang="hr-HR" u="sng" dirty="0" smtClean="0"/>
              <a:t>je kazivala </a:t>
            </a:r>
            <a:r>
              <a:rPr lang="hr-HR" dirty="0" smtClean="0"/>
              <a:t>/</a:t>
            </a:r>
            <a:r>
              <a:rPr lang="hr-HR" b="1" dirty="0" smtClean="0"/>
              <a:t>da</a:t>
            </a:r>
            <a:r>
              <a:rPr lang="hr-HR" dirty="0" smtClean="0"/>
              <a:t> </a:t>
            </a:r>
            <a:r>
              <a:rPr lang="hr-HR" u="sng" dirty="0" smtClean="0"/>
              <a:t>je</a:t>
            </a:r>
            <a:r>
              <a:rPr lang="hr-HR" dirty="0" smtClean="0"/>
              <a:t> u njoj </a:t>
            </a:r>
            <a:r>
              <a:rPr lang="hr-HR" u="sng" dirty="0" smtClean="0"/>
              <a:t>skriveno</a:t>
            </a:r>
            <a:r>
              <a:rPr lang="hr-HR" dirty="0" smtClean="0"/>
              <a:t> blago.  VREM – GLA – SUPR – OBJ </a:t>
            </a:r>
          </a:p>
          <a:p>
            <a:r>
              <a:rPr lang="hr-HR" u="sng" dirty="0" smtClean="0"/>
              <a:t>Skočio sam </a:t>
            </a:r>
            <a:r>
              <a:rPr lang="hr-HR" dirty="0" smtClean="0"/>
              <a:t>na noge /</a:t>
            </a:r>
            <a:r>
              <a:rPr lang="hr-HR" b="1" dirty="0" smtClean="0"/>
              <a:t>kao da </a:t>
            </a:r>
            <a:r>
              <a:rPr lang="hr-HR" dirty="0" smtClean="0"/>
              <a:t>me </a:t>
            </a:r>
            <a:r>
              <a:rPr lang="hr-HR" u="sng" dirty="0" smtClean="0"/>
              <a:t>udario</a:t>
            </a:r>
            <a:r>
              <a:rPr lang="hr-HR" dirty="0" smtClean="0"/>
              <a:t> grom/ </a:t>
            </a:r>
            <a:r>
              <a:rPr lang="hr-HR" b="1" dirty="0" smtClean="0"/>
              <a:t>te</a:t>
            </a:r>
            <a:r>
              <a:rPr lang="hr-HR" dirty="0" smtClean="0"/>
              <a:t> </a:t>
            </a:r>
            <a:r>
              <a:rPr lang="hr-HR" u="sng" dirty="0" smtClean="0"/>
              <a:t>sam</a:t>
            </a:r>
            <a:r>
              <a:rPr lang="hr-HR" dirty="0" smtClean="0"/>
              <a:t> dobro </a:t>
            </a:r>
            <a:r>
              <a:rPr lang="hr-HR" u="sng" dirty="0" smtClean="0"/>
              <a:t>protrljao</a:t>
            </a:r>
            <a:r>
              <a:rPr lang="hr-HR" dirty="0" smtClean="0"/>
              <a:t> oči</a:t>
            </a:r>
            <a:r>
              <a:rPr lang="hr-HR" b="1" dirty="0" smtClean="0"/>
              <a:t>/ i </a:t>
            </a:r>
            <a:r>
              <a:rPr lang="hr-HR" dirty="0" smtClean="0"/>
              <a:t>dobro </a:t>
            </a:r>
            <a:r>
              <a:rPr lang="hr-HR" u="sng" dirty="0" smtClean="0"/>
              <a:t>sam pogledao</a:t>
            </a:r>
            <a:r>
              <a:rPr lang="hr-HR" dirty="0" smtClean="0"/>
              <a:t>. GLA – NAČ – SAST – SAST 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059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Poveži.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A) jednostavna </a:t>
            </a:r>
            <a:r>
              <a:rPr lang="hr-HR" dirty="0" err="1" smtClean="0"/>
              <a:t>neproširena</a:t>
            </a:r>
            <a:r>
              <a:rPr lang="hr-HR" dirty="0" smtClean="0"/>
              <a:t>          1) Odlično!</a:t>
            </a:r>
          </a:p>
          <a:p>
            <a:r>
              <a:rPr lang="hr-HR" dirty="0" smtClean="0"/>
              <a:t>B) </a:t>
            </a:r>
            <a:r>
              <a:rPr lang="hr-HR" dirty="0" err="1" smtClean="0"/>
              <a:t>jedostavna</a:t>
            </a:r>
            <a:r>
              <a:rPr lang="hr-HR" dirty="0" smtClean="0"/>
              <a:t> proširena                2) Nacrtaj mi ti ovcu.</a:t>
            </a:r>
          </a:p>
          <a:p>
            <a:r>
              <a:rPr lang="hr-HR" dirty="0" smtClean="0"/>
              <a:t>C) </a:t>
            </a:r>
            <a:r>
              <a:rPr lang="hr-HR" dirty="0" err="1" smtClean="0"/>
              <a:t>neoglagoljena</a:t>
            </a:r>
            <a:r>
              <a:rPr lang="hr-HR" dirty="0" smtClean="0"/>
              <a:t>                            3) Crtež sam sam nacrtao.</a:t>
            </a:r>
          </a:p>
          <a:p>
            <a:r>
              <a:rPr lang="hr-HR" dirty="0" smtClean="0"/>
              <a:t>D) besubjektna                               4) Pita i </a:t>
            </a:r>
            <a:r>
              <a:rPr lang="hr-HR" dirty="0" err="1" smtClean="0"/>
              <a:t>skita</a:t>
            </a:r>
            <a:r>
              <a:rPr lang="hr-HR" dirty="0" smtClean="0"/>
              <a:t>.</a:t>
            </a:r>
          </a:p>
          <a:p>
            <a:r>
              <a:rPr lang="hr-HR" dirty="0" smtClean="0"/>
              <a:t>E) s neizrečenim S                          5) Lako se zaboravlja.</a:t>
            </a:r>
          </a:p>
          <a:p>
            <a:r>
              <a:rPr lang="hr-HR" dirty="0" smtClean="0"/>
              <a:t>F) složena                                        6) Ljubav je zakon.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8786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Poveži.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A) jednostavna </a:t>
            </a:r>
            <a:r>
              <a:rPr lang="hr-HR" dirty="0" err="1" smtClean="0"/>
              <a:t>neproširena</a:t>
            </a:r>
            <a:r>
              <a:rPr lang="hr-HR" dirty="0" smtClean="0"/>
              <a:t>   6           1) Odlično!</a:t>
            </a:r>
          </a:p>
          <a:p>
            <a:r>
              <a:rPr lang="hr-HR" dirty="0" smtClean="0"/>
              <a:t>B) </a:t>
            </a:r>
            <a:r>
              <a:rPr lang="hr-HR" dirty="0" err="1" smtClean="0"/>
              <a:t>jedostavna</a:t>
            </a:r>
            <a:r>
              <a:rPr lang="hr-HR" dirty="0" smtClean="0"/>
              <a:t> proširena    2, 3             2) Nacrtaj mi ti ovcu.</a:t>
            </a:r>
          </a:p>
          <a:p>
            <a:r>
              <a:rPr lang="hr-HR" dirty="0" smtClean="0"/>
              <a:t>C) </a:t>
            </a:r>
            <a:r>
              <a:rPr lang="hr-HR" dirty="0" err="1" smtClean="0"/>
              <a:t>neoglagoljena</a:t>
            </a:r>
            <a:r>
              <a:rPr lang="hr-HR" dirty="0" smtClean="0"/>
              <a:t>  1                                3) Crtež sam sam nacrtao.</a:t>
            </a:r>
          </a:p>
          <a:p>
            <a:r>
              <a:rPr lang="hr-HR" dirty="0" smtClean="0"/>
              <a:t>D) besubjektna   5                                   4) Pita i </a:t>
            </a:r>
            <a:r>
              <a:rPr lang="hr-HR" dirty="0" err="1" smtClean="0"/>
              <a:t>skita</a:t>
            </a:r>
            <a:r>
              <a:rPr lang="hr-HR" dirty="0" smtClean="0"/>
              <a:t>.</a:t>
            </a:r>
          </a:p>
          <a:p>
            <a:r>
              <a:rPr lang="hr-HR" dirty="0" smtClean="0"/>
              <a:t>E) s neizrečenim S   3                              5) Lako se zaboravlja.</a:t>
            </a:r>
          </a:p>
          <a:p>
            <a:r>
              <a:rPr lang="hr-HR" dirty="0" smtClean="0"/>
              <a:t>F) složena 4                                              6) Ljubav je zakon.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4950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Istaknutim glagolskim oblicima odredi vrstu: (točno vrijeme; glagolski pridjev, prilog, imenica;)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u="sng" dirty="0" smtClean="0"/>
              <a:t>Odgovorio</a:t>
            </a:r>
            <a:r>
              <a:rPr lang="hr-HR" sz="3600" dirty="0" smtClean="0"/>
              <a:t> mi </a:t>
            </a:r>
            <a:r>
              <a:rPr lang="hr-HR" sz="3600" u="sng" dirty="0" smtClean="0"/>
              <a:t>je</a:t>
            </a:r>
            <a:r>
              <a:rPr lang="hr-HR" sz="3600" dirty="0" smtClean="0"/>
              <a:t> </a:t>
            </a:r>
            <a:r>
              <a:rPr lang="hr-HR" sz="3600" u="sng" dirty="0" smtClean="0"/>
              <a:t>razmislivši</a:t>
            </a:r>
            <a:r>
              <a:rPr lang="hr-HR" sz="3600" dirty="0" smtClean="0"/>
              <a:t> u tišini.</a:t>
            </a:r>
          </a:p>
          <a:p>
            <a:r>
              <a:rPr lang="hr-HR" sz="3600" dirty="0" smtClean="0"/>
              <a:t>Odrasli su ljudi zbilja čudni, razmišljao je </a:t>
            </a:r>
            <a:r>
              <a:rPr lang="hr-HR" sz="3600" u="sng" dirty="0" smtClean="0"/>
              <a:t>putujući</a:t>
            </a:r>
            <a:r>
              <a:rPr lang="hr-HR" sz="3600" dirty="0" smtClean="0"/>
              <a:t>.</a:t>
            </a:r>
          </a:p>
          <a:p>
            <a:r>
              <a:rPr lang="hr-HR" sz="3600" dirty="0" smtClean="0"/>
              <a:t>- Ah, evo podanika – uskliknu kralj </a:t>
            </a:r>
            <a:r>
              <a:rPr lang="hr-HR" sz="3600" u="sng" dirty="0" smtClean="0"/>
              <a:t>primijetivši</a:t>
            </a:r>
            <a:r>
              <a:rPr lang="hr-HR" sz="3600" dirty="0" smtClean="0"/>
              <a:t> malog princa.</a:t>
            </a:r>
          </a:p>
          <a:p>
            <a:endParaRPr lang="hr-HR" sz="3600" dirty="0" smtClean="0"/>
          </a:p>
          <a:p>
            <a:endParaRPr lang="hr-HR" sz="3600" dirty="0" smtClean="0"/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419540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Prošlo vrijeme</a:t>
            </a:r>
            <a:r>
              <a:rPr lang="hr-HR" dirty="0" smtClean="0"/>
              <a:t>.</a:t>
            </a:r>
            <a:br>
              <a:rPr lang="hr-HR" dirty="0" smtClean="0"/>
            </a:br>
            <a:r>
              <a:rPr lang="hr-HR" dirty="0" smtClean="0"/>
              <a:t>PERFEKT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6" y="947542"/>
            <a:ext cx="3904952" cy="5426600"/>
          </a:xfrm>
        </p:spPr>
      </p:pic>
    </p:spTree>
    <p:extLst>
      <p:ext uri="{BB962C8B-B14F-4D97-AF65-F5344CB8AC3E}">
        <p14:creationId xmlns:p14="http://schemas.microsoft.com/office/powerpoint/2010/main" val="10893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Istaknutim glagolskim oblicima odredi vrstu: (točno vrijeme; glagolski pridjev, prilog, imenica;)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u="sng" dirty="0" smtClean="0"/>
              <a:t>Odgovorio</a:t>
            </a:r>
            <a:r>
              <a:rPr lang="hr-HR" dirty="0" smtClean="0"/>
              <a:t> mi </a:t>
            </a:r>
            <a:r>
              <a:rPr lang="hr-HR" u="sng" dirty="0" smtClean="0"/>
              <a:t>je</a:t>
            </a:r>
            <a:r>
              <a:rPr lang="hr-HR" dirty="0" smtClean="0"/>
              <a:t> </a:t>
            </a:r>
            <a:r>
              <a:rPr lang="hr-HR" u="sng" dirty="0" smtClean="0"/>
              <a:t>razmislivši</a:t>
            </a:r>
            <a:r>
              <a:rPr lang="hr-HR" dirty="0" smtClean="0"/>
              <a:t> u tišini.</a:t>
            </a:r>
          </a:p>
          <a:p>
            <a:r>
              <a:rPr lang="hr-HR" dirty="0" smtClean="0"/>
              <a:t>Odrasli su ljudi zbilja čudni, razmišljao je </a:t>
            </a:r>
            <a:r>
              <a:rPr lang="hr-HR" u="sng" dirty="0" smtClean="0"/>
              <a:t>putujući</a:t>
            </a:r>
            <a:r>
              <a:rPr lang="hr-HR" dirty="0" smtClean="0"/>
              <a:t>.</a:t>
            </a:r>
          </a:p>
          <a:p>
            <a:r>
              <a:rPr lang="hr-HR" dirty="0" smtClean="0"/>
              <a:t>- Ah, evo podanika – uskliknu kralj </a:t>
            </a:r>
            <a:r>
              <a:rPr lang="hr-HR" u="sng" dirty="0" smtClean="0"/>
              <a:t>primijetivši</a:t>
            </a:r>
            <a:r>
              <a:rPr lang="hr-HR" dirty="0" smtClean="0"/>
              <a:t> malog princa.</a:t>
            </a:r>
          </a:p>
          <a:p>
            <a:endParaRPr lang="hr-HR" dirty="0"/>
          </a:p>
          <a:p>
            <a:r>
              <a:rPr lang="hr-HR" dirty="0" smtClean="0"/>
              <a:t>Odgovorio je </a:t>
            </a:r>
            <a:r>
              <a:rPr lang="hr-HR" dirty="0" smtClean="0">
                <a:sym typeface="Wingdings" panose="05000000000000000000" pitchFamily="2" charset="2"/>
              </a:rPr>
              <a:t> perfekt; (odgovorio  glagolski pridjev radni;)  razmislivši  glagolski prilog prošli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Putujući  glagolski prilog sadašnji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Primijetivši  glagolski prilog prošli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8784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Razvrstaj zadane riječi.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err="1" smtClean="0"/>
              <a:t>Bogec</a:t>
            </a:r>
            <a:r>
              <a:rPr lang="hr-HR" sz="3200" dirty="0" smtClean="0"/>
              <a:t>, </a:t>
            </a:r>
            <a:r>
              <a:rPr lang="hr-HR" sz="3200" dirty="0" err="1" smtClean="0"/>
              <a:t>mižerija</a:t>
            </a:r>
            <a:r>
              <a:rPr lang="hr-HR" sz="3200" dirty="0" smtClean="0"/>
              <a:t>, cajger, </a:t>
            </a:r>
            <a:r>
              <a:rPr lang="hr-HR" sz="3200" dirty="0" err="1" smtClean="0"/>
              <a:t>oblok</a:t>
            </a:r>
            <a:r>
              <a:rPr lang="hr-HR" sz="3200" dirty="0" smtClean="0"/>
              <a:t>, pendžer, ponistra, </a:t>
            </a:r>
            <a:r>
              <a:rPr lang="hr-HR" sz="3200" dirty="0" err="1" smtClean="0"/>
              <a:t>švere</a:t>
            </a:r>
            <a:r>
              <a:rPr lang="hr-HR" sz="3200" dirty="0" smtClean="0"/>
              <a:t>, saft, toć, </a:t>
            </a:r>
            <a:r>
              <a:rPr lang="hr-HR" sz="3200" dirty="0" err="1" smtClean="0"/>
              <a:t>pitar</a:t>
            </a:r>
            <a:r>
              <a:rPr lang="hr-HR" sz="3200" dirty="0" smtClean="0"/>
              <a:t>, </a:t>
            </a:r>
            <a:r>
              <a:rPr lang="hr-HR" sz="3200" dirty="0" err="1" smtClean="0"/>
              <a:t>kaciola</a:t>
            </a:r>
            <a:r>
              <a:rPr lang="hr-HR" sz="3200" dirty="0" smtClean="0"/>
              <a:t>, guvno, </a:t>
            </a:r>
            <a:r>
              <a:rPr lang="hr-HR" sz="3200" dirty="0" err="1" smtClean="0"/>
              <a:t>kunap</a:t>
            </a:r>
            <a:r>
              <a:rPr lang="hr-HR" sz="3200" dirty="0" smtClean="0"/>
              <a:t>, konak, </a:t>
            </a:r>
            <a:r>
              <a:rPr lang="hr-HR" sz="3200" dirty="0" err="1" smtClean="0"/>
              <a:t>tancati</a:t>
            </a:r>
            <a:r>
              <a:rPr lang="hr-HR" sz="3200" dirty="0" smtClean="0"/>
              <a:t>…</a:t>
            </a:r>
          </a:p>
          <a:p>
            <a:r>
              <a:rPr lang="hr-HR" sz="3200" dirty="0" err="1" smtClean="0"/>
              <a:t>Čakavizmi</a:t>
            </a:r>
            <a:r>
              <a:rPr lang="hr-HR" sz="3200" dirty="0" smtClean="0"/>
              <a:t>:</a:t>
            </a:r>
          </a:p>
          <a:p>
            <a:r>
              <a:rPr lang="hr-HR" sz="3200" dirty="0" err="1" smtClean="0"/>
              <a:t>Kajkavizmi</a:t>
            </a:r>
            <a:r>
              <a:rPr lang="hr-HR" sz="3200" dirty="0" smtClean="0"/>
              <a:t>:</a:t>
            </a:r>
          </a:p>
          <a:p>
            <a:r>
              <a:rPr lang="hr-HR" sz="3200" dirty="0" err="1" smtClean="0"/>
              <a:t>Štokavizmi</a:t>
            </a:r>
            <a:r>
              <a:rPr lang="hr-HR" sz="3200" dirty="0" smtClean="0"/>
              <a:t>: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664286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Razvrstaj zadane riječi.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err="1" smtClean="0"/>
              <a:t>Bogec</a:t>
            </a:r>
            <a:r>
              <a:rPr lang="hr-HR" sz="3200" dirty="0" smtClean="0"/>
              <a:t>, </a:t>
            </a:r>
            <a:r>
              <a:rPr lang="hr-HR" sz="3200" dirty="0" err="1" smtClean="0"/>
              <a:t>mižerija</a:t>
            </a:r>
            <a:r>
              <a:rPr lang="hr-HR" sz="3200" dirty="0" smtClean="0"/>
              <a:t>, cajger, </a:t>
            </a:r>
            <a:r>
              <a:rPr lang="hr-HR" sz="3200" dirty="0" err="1" smtClean="0"/>
              <a:t>oblok</a:t>
            </a:r>
            <a:r>
              <a:rPr lang="hr-HR" sz="3200" dirty="0" smtClean="0"/>
              <a:t>, pendžer, ponistra, </a:t>
            </a:r>
            <a:r>
              <a:rPr lang="hr-HR" sz="3200" dirty="0" err="1" smtClean="0"/>
              <a:t>švere</a:t>
            </a:r>
            <a:r>
              <a:rPr lang="hr-HR" sz="3200" dirty="0" smtClean="0"/>
              <a:t>, saft, toć, </a:t>
            </a:r>
            <a:r>
              <a:rPr lang="hr-HR" sz="3200" dirty="0" err="1" smtClean="0"/>
              <a:t>pitar</a:t>
            </a:r>
            <a:r>
              <a:rPr lang="hr-HR" sz="3200" dirty="0" smtClean="0"/>
              <a:t>, </a:t>
            </a:r>
            <a:r>
              <a:rPr lang="hr-HR" sz="3200" dirty="0" err="1" smtClean="0"/>
              <a:t>kaciola</a:t>
            </a:r>
            <a:r>
              <a:rPr lang="hr-HR" sz="3200" dirty="0" smtClean="0"/>
              <a:t>, guvno, </a:t>
            </a:r>
            <a:r>
              <a:rPr lang="hr-HR" sz="3200" dirty="0" err="1" smtClean="0"/>
              <a:t>kunap</a:t>
            </a:r>
            <a:r>
              <a:rPr lang="hr-HR" sz="3200" dirty="0" smtClean="0"/>
              <a:t>, konak, </a:t>
            </a:r>
            <a:r>
              <a:rPr lang="hr-HR" sz="3200" dirty="0" err="1" smtClean="0"/>
              <a:t>tancati</a:t>
            </a:r>
            <a:r>
              <a:rPr lang="hr-HR" sz="3200" dirty="0" smtClean="0"/>
              <a:t>…</a:t>
            </a:r>
          </a:p>
          <a:p>
            <a:r>
              <a:rPr lang="hr-HR" sz="3200" dirty="0" err="1" smtClean="0"/>
              <a:t>Čakavizmi</a:t>
            </a:r>
            <a:r>
              <a:rPr lang="hr-HR" sz="3200" dirty="0" smtClean="0"/>
              <a:t>: </a:t>
            </a:r>
            <a:r>
              <a:rPr lang="hr-HR" sz="3200" dirty="0" err="1" smtClean="0"/>
              <a:t>mižerija</a:t>
            </a:r>
            <a:r>
              <a:rPr lang="hr-HR" sz="3200" dirty="0" smtClean="0"/>
              <a:t>, ponistra, </a:t>
            </a:r>
            <a:r>
              <a:rPr lang="hr-HR" sz="3200" dirty="0" err="1" smtClean="0"/>
              <a:t>švere</a:t>
            </a:r>
            <a:r>
              <a:rPr lang="hr-HR" sz="3200" dirty="0" smtClean="0"/>
              <a:t> (kazaljke), toć, </a:t>
            </a:r>
            <a:r>
              <a:rPr lang="hr-HR" sz="3200" dirty="0" err="1" smtClean="0"/>
              <a:t>pitar</a:t>
            </a:r>
            <a:r>
              <a:rPr lang="hr-HR" sz="3200" dirty="0" smtClean="0"/>
              <a:t>, </a:t>
            </a:r>
            <a:r>
              <a:rPr lang="hr-HR" sz="3200" dirty="0" err="1" smtClean="0"/>
              <a:t>kaciola</a:t>
            </a:r>
            <a:endParaRPr lang="hr-HR" sz="3200" dirty="0" smtClean="0"/>
          </a:p>
          <a:p>
            <a:r>
              <a:rPr lang="hr-HR" sz="3200" dirty="0" err="1" smtClean="0"/>
              <a:t>Kajkavizmi</a:t>
            </a:r>
            <a:r>
              <a:rPr lang="hr-HR" sz="3200" dirty="0" smtClean="0"/>
              <a:t>: </a:t>
            </a:r>
            <a:r>
              <a:rPr lang="hr-HR" sz="3200" dirty="0" err="1" smtClean="0"/>
              <a:t>bogec</a:t>
            </a:r>
            <a:r>
              <a:rPr lang="hr-HR" sz="3200" dirty="0" smtClean="0"/>
              <a:t> (siromah), cajger (kazaljka), </a:t>
            </a:r>
            <a:r>
              <a:rPr lang="hr-HR" sz="3200" dirty="0" err="1" smtClean="0"/>
              <a:t>oblok</a:t>
            </a:r>
            <a:r>
              <a:rPr lang="hr-HR" sz="3200" dirty="0" smtClean="0"/>
              <a:t> (prozor), saft, </a:t>
            </a:r>
            <a:r>
              <a:rPr lang="hr-HR" sz="3200" dirty="0" err="1" smtClean="0"/>
              <a:t>tancati</a:t>
            </a:r>
            <a:endParaRPr lang="hr-HR" sz="3200" dirty="0" smtClean="0"/>
          </a:p>
          <a:p>
            <a:r>
              <a:rPr lang="hr-HR" sz="3200" dirty="0" err="1" smtClean="0"/>
              <a:t>Štokavizmi</a:t>
            </a:r>
            <a:r>
              <a:rPr lang="hr-HR" sz="3200" dirty="0" smtClean="0"/>
              <a:t>: pendžer (prozor); guvno, </a:t>
            </a:r>
            <a:r>
              <a:rPr lang="hr-HR" sz="3200" dirty="0" err="1" smtClean="0"/>
              <a:t>kunap</a:t>
            </a:r>
            <a:r>
              <a:rPr lang="hr-HR" sz="3200" dirty="0" smtClean="0"/>
              <a:t>, konak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862444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Do kojih je glasovnih promjena došlo u sljedećim primjerima?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hr-HR" dirty="0" err="1" smtClean="0"/>
              <a:t>Bogec</a:t>
            </a:r>
            <a:r>
              <a:rPr lang="hr-HR" dirty="0" smtClean="0"/>
              <a:t> – bokca (</a:t>
            </a:r>
            <a:r>
              <a:rPr lang="hr-HR" dirty="0" err="1" smtClean="0"/>
              <a:t>kajk</a:t>
            </a:r>
            <a:r>
              <a:rPr lang="hr-HR" dirty="0" smtClean="0"/>
              <a:t>.=siromah</a:t>
            </a:r>
            <a:r>
              <a:rPr lang="hr-HR" dirty="0" smtClean="0"/>
              <a:t>) – NEPOSTOJANI E + JEDN. PO ZV.</a:t>
            </a:r>
            <a:endParaRPr lang="hr-HR" dirty="0" smtClean="0"/>
          </a:p>
          <a:p>
            <a:r>
              <a:rPr lang="hr-HR" dirty="0" smtClean="0"/>
              <a:t>Podanik – podaniče </a:t>
            </a:r>
            <a:r>
              <a:rPr lang="hr-HR" dirty="0" smtClean="0"/>
              <a:t>– PALATALIZACIJA </a:t>
            </a:r>
            <a:endParaRPr lang="hr-HR" dirty="0" smtClean="0"/>
          </a:p>
          <a:p>
            <a:r>
              <a:rPr lang="hr-HR" dirty="0" smtClean="0"/>
              <a:t>Rudnik – rudnici </a:t>
            </a:r>
            <a:r>
              <a:rPr lang="hr-HR" dirty="0" smtClean="0"/>
              <a:t>– SIBILARIZACIJA </a:t>
            </a:r>
            <a:endParaRPr lang="hr-HR" dirty="0" smtClean="0"/>
          </a:p>
          <a:p>
            <a:r>
              <a:rPr lang="hr-HR" dirty="0" smtClean="0"/>
              <a:t>Smrt – smrću </a:t>
            </a:r>
            <a:r>
              <a:rPr lang="hr-HR" dirty="0" smtClean="0"/>
              <a:t>– JOTACIJA </a:t>
            </a:r>
            <a:endParaRPr lang="hr-HR" dirty="0" smtClean="0"/>
          </a:p>
          <a:p>
            <a:r>
              <a:rPr lang="hr-HR" dirty="0" smtClean="0"/>
              <a:t>Vlastodržac – vlastodršca </a:t>
            </a:r>
            <a:r>
              <a:rPr lang="hr-HR" dirty="0" smtClean="0"/>
              <a:t>– NEPOSTOJANI A+JEDNAČENJE PO ZV.</a:t>
            </a:r>
            <a:endParaRPr lang="hr-HR" dirty="0" smtClean="0"/>
          </a:p>
          <a:p>
            <a:r>
              <a:rPr lang="hr-HR" dirty="0" smtClean="0"/>
              <a:t>Pijanac – pijanca </a:t>
            </a:r>
            <a:r>
              <a:rPr lang="hr-HR" dirty="0" smtClean="0"/>
              <a:t>– NEPOSTOJANI A</a:t>
            </a:r>
            <a:endParaRPr lang="hr-HR" dirty="0" smtClean="0"/>
          </a:p>
          <a:p>
            <a:r>
              <a:rPr lang="hr-HR" dirty="0" err="1" smtClean="0"/>
              <a:t>Bez+poslica</a:t>
            </a:r>
            <a:r>
              <a:rPr lang="hr-HR" dirty="0" smtClean="0"/>
              <a:t>=besposlica </a:t>
            </a:r>
            <a:r>
              <a:rPr lang="hr-HR" dirty="0" smtClean="0"/>
              <a:t>– JEDNAČENJE PO ZVUČNOSTI</a:t>
            </a:r>
            <a:endParaRPr lang="hr-HR" dirty="0" smtClean="0"/>
          </a:p>
          <a:p>
            <a:r>
              <a:rPr lang="hr-HR" dirty="0" err="1" smtClean="0"/>
              <a:t>Pijesak+čanik</a:t>
            </a:r>
            <a:r>
              <a:rPr lang="hr-HR" dirty="0" smtClean="0"/>
              <a:t>=</a:t>
            </a:r>
            <a:r>
              <a:rPr lang="hr-HR" dirty="0" err="1" smtClean="0"/>
              <a:t>pjesčanik</a:t>
            </a:r>
            <a:r>
              <a:rPr lang="hr-HR" dirty="0" smtClean="0"/>
              <a:t>=pješčanik – JEDNAČENJE PO MJ. TVORBE</a:t>
            </a:r>
            <a:endParaRPr lang="hr-HR" dirty="0" smtClean="0"/>
          </a:p>
          <a:p>
            <a:r>
              <a:rPr lang="hr-HR" dirty="0" err="1" smtClean="0"/>
              <a:t>Od+dijeliti</a:t>
            </a:r>
            <a:r>
              <a:rPr lang="hr-HR" dirty="0" smtClean="0"/>
              <a:t>=</a:t>
            </a:r>
            <a:r>
              <a:rPr lang="hr-HR" dirty="0" err="1" smtClean="0"/>
              <a:t>oddijeliti</a:t>
            </a:r>
            <a:r>
              <a:rPr lang="hr-HR" dirty="0" smtClean="0"/>
              <a:t>=odijeliti – GUBLJENJE (ISPADANJE) SUGLASNIKA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02922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Navedi kojim načinima su nastale sljedeće istaknute riječi.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ym typeface="Wingdings" panose="05000000000000000000" pitchFamily="2" charset="2"/>
              </a:rPr>
              <a:t>Kraljević </a:t>
            </a:r>
            <a:r>
              <a:rPr lang="hr-HR" dirty="0" smtClean="0">
                <a:sym typeface="Wingdings" panose="05000000000000000000" pitchFamily="2" charset="2"/>
              </a:rPr>
              <a:t></a:t>
            </a:r>
            <a:r>
              <a:rPr lang="hr-HR" u="sng" dirty="0" smtClean="0">
                <a:sym typeface="Wingdings" panose="05000000000000000000" pitchFamily="2" charset="2"/>
              </a:rPr>
              <a:t> </a:t>
            </a:r>
            <a:r>
              <a:rPr lang="hr-HR" u="sng" dirty="0" smtClean="0">
                <a:sym typeface="Wingdings" panose="05000000000000000000" pitchFamily="2" charset="2"/>
              </a:rPr>
              <a:t>princ - POSUĐIVANJE</a:t>
            </a:r>
            <a:endParaRPr lang="hr-HR" u="sng" dirty="0" smtClean="0">
              <a:sym typeface="Wingdings" panose="05000000000000000000" pitchFamily="2" charset="2"/>
            </a:endParaRPr>
          </a:p>
          <a:p>
            <a:r>
              <a:rPr lang="hr-HR" dirty="0" smtClean="0"/>
              <a:t>Geografija </a:t>
            </a: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u="sng" dirty="0" smtClean="0">
                <a:sym typeface="Wingdings" panose="05000000000000000000" pitchFamily="2" charset="2"/>
              </a:rPr>
              <a:t>zemljopis – TVORBA RIJEČI</a:t>
            </a:r>
            <a:endParaRPr lang="hr-HR" u="sng" dirty="0" smtClean="0">
              <a:sym typeface="Wingdings" panose="05000000000000000000" pitchFamily="2" charset="2"/>
            </a:endParaRPr>
          </a:p>
          <a:p>
            <a:r>
              <a:rPr lang="hr-HR" dirty="0">
                <a:sym typeface="Wingdings" panose="05000000000000000000" pitchFamily="2" charset="2"/>
              </a:rPr>
              <a:t>f</a:t>
            </a:r>
            <a:r>
              <a:rPr lang="hr-HR" dirty="0" smtClean="0">
                <a:sym typeface="Wingdings" panose="05000000000000000000" pitchFamily="2" charset="2"/>
              </a:rPr>
              <a:t>rancuska (zemlja) (Republika) </a:t>
            </a:r>
            <a:r>
              <a:rPr lang="hr-HR" u="sng" dirty="0" smtClean="0">
                <a:sym typeface="Wingdings" panose="05000000000000000000" pitchFamily="2" charset="2"/>
              </a:rPr>
              <a:t>Francuska – PROMJENA VRSTE</a:t>
            </a:r>
            <a:endParaRPr lang="hr-HR" u="sng" dirty="0" smtClean="0">
              <a:sym typeface="Wingdings" panose="05000000000000000000" pitchFamily="2" charset="2"/>
            </a:endParaRPr>
          </a:p>
          <a:p>
            <a:r>
              <a:rPr lang="hr-HR" dirty="0" smtClean="0">
                <a:sym typeface="Wingdings" panose="05000000000000000000" pitchFamily="2" charset="2"/>
              </a:rPr>
              <a:t>Lakoćom je prošao kroz </a:t>
            </a:r>
            <a:r>
              <a:rPr lang="hr-HR" i="1" u="sng" dirty="0" smtClean="0">
                <a:sym typeface="Wingdings" panose="05000000000000000000" pitchFamily="2" charset="2"/>
              </a:rPr>
              <a:t>srce</a:t>
            </a:r>
            <a:r>
              <a:rPr lang="hr-HR" dirty="0" smtClean="0">
                <a:sym typeface="Wingdings" panose="05000000000000000000" pitchFamily="2" charset="2"/>
              </a:rPr>
              <a:t> protivničke obrane. </a:t>
            </a:r>
            <a:r>
              <a:rPr lang="hr-HR" dirty="0" smtClean="0">
                <a:sym typeface="Wingdings" panose="05000000000000000000" pitchFamily="2" charset="2"/>
              </a:rPr>
              <a:t>– PROMJENA ZNAČENJA</a:t>
            </a:r>
            <a:endParaRPr lang="hr-HR" dirty="0" smtClean="0">
              <a:sym typeface="Wingdings" panose="05000000000000000000" pitchFamily="2" charset="2"/>
            </a:endParaRPr>
          </a:p>
          <a:p>
            <a:r>
              <a:rPr lang="hr-HR" dirty="0" smtClean="0">
                <a:sym typeface="Wingdings" panose="05000000000000000000" pitchFamily="2" charset="2"/>
              </a:rPr>
              <a:t>Razdvoji posuđenice na tuđice i usvojenice: avion, mikroskop, tron, </a:t>
            </a:r>
            <a:r>
              <a:rPr lang="hr-HR" dirty="0" err="1" smtClean="0">
                <a:sym typeface="Wingdings" panose="05000000000000000000" pitchFamily="2" charset="2"/>
              </a:rPr>
              <a:t>fajt</a:t>
            </a:r>
            <a:r>
              <a:rPr lang="hr-HR" dirty="0" smtClean="0">
                <a:sym typeface="Wingdings" panose="05000000000000000000" pitchFamily="2" charset="2"/>
              </a:rPr>
              <a:t>, prvi pik drafta, profit, biznismen, asteroid</a:t>
            </a:r>
            <a:r>
              <a:rPr lang="hr-HR" dirty="0" smtClean="0">
                <a:sym typeface="Wingdings" panose="05000000000000000000" pitchFamily="2" charset="2"/>
              </a:rPr>
              <a:t>.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TUĐICE: FAJT, TRON, PRVI PIK DRAFTA, (PROFIT), BIZNISMEN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USVOJENICE: AVION, MIKROSKOP, ASTEROID, (PROFIT)</a:t>
            </a:r>
            <a:endParaRPr lang="hr-H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dirty="0" smtClean="0">
              <a:sym typeface="Wingdings" panose="05000000000000000000" pitchFamily="2" charset="2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2761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Ponoviti: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1. hrvatski rječnik, gramatika, roman, novine, otac hrvatske književnosti;</a:t>
            </a:r>
          </a:p>
          <a:p>
            <a:r>
              <a:rPr lang="hr-HR" sz="3600" dirty="0" smtClean="0"/>
              <a:t>Bašćanska ploča;</a:t>
            </a:r>
          </a:p>
          <a:p>
            <a:r>
              <a:rPr lang="hr-HR" sz="3600" dirty="0" smtClean="0"/>
              <a:t>20. stoljeće, novosadski dogovor, Deklaracija o nazivu i položaju;</a:t>
            </a:r>
          </a:p>
        </p:txBody>
      </p:sp>
    </p:spTree>
    <p:extLst>
      <p:ext uri="{BB962C8B-B14F-4D97-AF65-F5344CB8AC3E}">
        <p14:creationId xmlns:p14="http://schemas.microsoft.com/office/powerpoint/2010/main" val="1373658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65125"/>
            <a:ext cx="10256520" cy="888909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repiši izraze </a:t>
            </a:r>
            <a:r>
              <a:rPr lang="hr-HR" dirty="0"/>
              <a:t>pazeći na </a:t>
            </a:r>
            <a:r>
              <a:rPr lang="hr-HR" dirty="0" smtClean="0"/>
              <a:t>veliko </a:t>
            </a:r>
            <a:r>
              <a:rPr lang="hr-HR" dirty="0"/>
              <a:t>početno </a:t>
            </a:r>
            <a:r>
              <a:rPr lang="hr-HR" dirty="0" smtClean="0"/>
              <a:t>slovo.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0891" y="1254034"/>
            <a:ext cx="11129555" cy="560396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r-HR" dirty="0"/>
              <a:t>DALMATINSKA </a:t>
            </a:r>
            <a:r>
              <a:rPr lang="hr-HR" dirty="0" smtClean="0"/>
              <a:t>ZAGORA _______________________________________</a:t>
            </a:r>
            <a:endParaRPr lang="hr-HR" dirty="0"/>
          </a:p>
          <a:p>
            <a:pPr lvl="0"/>
            <a:r>
              <a:rPr lang="hr-HR" dirty="0"/>
              <a:t>DUGI OTOK _______________________________________</a:t>
            </a:r>
          </a:p>
          <a:p>
            <a:pPr lvl="0"/>
            <a:r>
              <a:rPr lang="hr-HR" dirty="0"/>
              <a:t>GORSKI KOTAR_______________________________________</a:t>
            </a:r>
          </a:p>
          <a:p>
            <a:pPr lvl="0"/>
            <a:r>
              <a:rPr lang="hr-HR" dirty="0"/>
              <a:t>PRIMORSKO-GORANSKA ŽUPANIJA</a:t>
            </a:r>
            <a:r>
              <a:rPr lang="hr-HR" dirty="0" smtClean="0"/>
              <a:t>____________________________________</a:t>
            </a:r>
            <a:endParaRPr lang="hr-HR" dirty="0"/>
          </a:p>
          <a:p>
            <a:pPr lvl="0"/>
            <a:r>
              <a:rPr lang="hr-HR" dirty="0"/>
              <a:t>SLAVONIJA I BARANJA_______________________________________</a:t>
            </a:r>
          </a:p>
          <a:p>
            <a:pPr lvl="0"/>
            <a:r>
              <a:rPr lang="hr-HR" dirty="0"/>
              <a:t>DONJI GRAD (četvrt) ________________________________</a:t>
            </a:r>
          </a:p>
          <a:p>
            <a:pPr lvl="0"/>
            <a:r>
              <a:rPr lang="hr-HR" dirty="0"/>
              <a:t>DUBROVAČKA ULICA________________________________</a:t>
            </a:r>
          </a:p>
          <a:p>
            <a:pPr lvl="0"/>
            <a:r>
              <a:rPr lang="hr-HR" dirty="0"/>
              <a:t>NACIONALNI PARK PLITVIČKA JEZERA________________________________</a:t>
            </a:r>
          </a:p>
          <a:p>
            <a:pPr lvl="0"/>
            <a:r>
              <a:rPr lang="hr-HR" dirty="0"/>
              <a:t>RAVNE NJIVE (četvrt) ________________________________</a:t>
            </a:r>
          </a:p>
          <a:p>
            <a:pPr lvl="0"/>
            <a:r>
              <a:rPr lang="hr-HR" dirty="0"/>
              <a:t>ULICA GRADA DUBROVNIKA________________________________</a:t>
            </a:r>
          </a:p>
          <a:p>
            <a:pPr lvl="0"/>
            <a:r>
              <a:rPr lang="hr-HR" dirty="0"/>
              <a:t>ULICA KNEZA MISLAVA________________________________</a:t>
            </a:r>
          </a:p>
          <a:p>
            <a:r>
              <a:rPr lang="hr-HR" dirty="0" smtClean="0"/>
              <a:t>HRVATSKA AKADEMIJA ZNANOSTI I UMJETNOSTI  ____________________</a:t>
            </a:r>
          </a:p>
          <a:p>
            <a:r>
              <a:rPr lang="hr-HR" dirty="0" smtClean="0"/>
              <a:t>BIOGRAD NA MORU _________________________</a:t>
            </a:r>
          </a:p>
          <a:p>
            <a:r>
              <a:rPr lang="hr-HR" dirty="0" smtClean="0"/>
              <a:t>DRUŠTVO LIKOVNIH UMJETNIKA  ____________________________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9247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65125"/>
            <a:ext cx="10256520" cy="888909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repiši izraze </a:t>
            </a:r>
            <a:r>
              <a:rPr lang="hr-HR" dirty="0"/>
              <a:t>pazeći na </a:t>
            </a:r>
            <a:r>
              <a:rPr lang="hr-HR" dirty="0" smtClean="0"/>
              <a:t>veliko </a:t>
            </a:r>
            <a:r>
              <a:rPr lang="hr-HR" dirty="0"/>
              <a:t>početno </a:t>
            </a:r>
            <a:r>
              <a:rPr lang="hr-HR" dirty="0" smtClean="0"/>
              <a:t>slovo.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0891" y="1254034"/>
            <a:ext cx="11129555" cy="560396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r-HR" dirty="0" smtClean="0"/>
              <a:t>Dalmatinska zagora </a:t>
            </a:r>
          </a:p>
          <a:p>
            <a:pPr lvl="0"/>
            <a:r>
              <a:rPr lang="hr-HR" dirty="0" smtClean="0"/>
              <a:t>Dugi otok </a:t>
            </a:r>
          </a:p>
          <a:p>
            <a:pPr lvl="0"/>
            <a:r>
              <a:rPr lang="hr-HR" dirty="0" smtClean="0"/>
              <a:t>Gorski kotar</a:t>
            </a:r>
          </a:p>
          <a:p>
            <a:pPr lvl="0"/>
            <a:r>
              <a:rPr lang="hr-HR" dirty="0" smtClean="0"/>
              <a:t>Primorsko-goranska županija</a:t>
            </a:r>
          </a:p>
          <a:p>
            <a:pPr lvl="0"/>
            <a:r>
              <a:rPr lang="hr-HR" dirty="0" smtClean="0"/>
              <a:t>Slavonija i </a:t>
            </a:r>
            <a:r>
              <a:rPr lang="hr-HR" dirty="0"/>
              <a:t>B</a:t>
            </a:r>
            <a:r>
              <a:rPr lang="hr-HR" dirty="0" smtClean="0"/>
              <a:t>aranja</a:t>
            </a:r>
          </a:p>
          <a:p>
            <a:pPr lvl="0"/>
            <a:r>
              <a:rPr lang="hr-HR" dirty="0"/>
              <a:t>D</a:t>
            </a:r>
            <a:r>
              <a:rPr lang="hr-HR" dirty="0" smtClean="0"/>
              <a:t>onji grad (četvrt) </a:t>
            </a:r>
          </a:p>
          <a:p>
            <a:pPr lvl="0"/>
            <a:r>
              <a:rPr lang="hr-HR" dirty="0"/>
              <a:t>D</a:t>
            </a:r>
            <a:r>
              <a:rPr lang="hr-HR" dirty="0" smtClean="0"/>
              <a:t>ubrovačka ulica</a:t>
            </a:r>
          </a:p>
          <a:p>
            <a:pPr lvl="0"/>
            <a:r>
              <a:rPr lang="hr-HR" dirty="0" smtClean="0"/>
              <a:t>Nacionalni park Plitvička jezera</a:t>
            </a:r>
          </a:p>
          <a:p>
            <a:pPr lvl="0"/>
            <a:r>
              <a:rPr lang="hr-HR" dirty="0"/>
              <a:t>R</a:t>
            </a:r>
            <a:r>
              <a:rPr lang="hr-HR" dirty="0" smtClean="0"/>
              <a:t>avne njive (četvrt) </a:t>
            </a:r>
          </a:p>
          <a:p>
            <a:pPr lvl="0"/>
            <a:r>
              <a:rPr lang="hr-HR" dirty="0"/>
              <a:t>U</a:t>
            </a:r>
            <a:r>
              <a:rPr lang="hr-HR" dirty="0" smtClean="0"/>
              <a:t>lica grada </a:t>
            </a:r>
            <a:r>
              <a:rPr lang="hr-HR" dirty="0"/>
              <a:t>D</a:t>
            </a:r>
            <a:r>
              <a:rPr lang="hr-HR" dirty="0" smtClean="0"/>
              <a:t>ubrovnika</a:t>
            </a:r>
          </a:p>
          <a:p>
            <a:pPr lvl="0"/>
            <a:r>
              <a:rPr lang="hr-HR" dirty="0"/>
              <a:t>U</a:t>
            </a:r>
            <a:r>
              <a:rPr lang="hr-HR" dirty="0" smtClean="0"/>
              <a:t>lica kneza </a:t>
            </a:r>
            <a:r>
              <a:rPr lang="hr-HR" dirty="0"/>
              <a:t>M</a:t>
            </a:r>
            <a:r>
              <a:rPr lang="hr-HR" dirty="0" smtClean="0"/>
              <a:t>islava</a:t>
            </a:r>
          </a:p>
          <a:p>
            <a:r>
              <a:rPr lang="hr-HR" dirty="0" smtClean="0"/>
              <a:t>Hrvatska akademija znanosti i umjetnosti  </a:t>
            </a:r>
          </a:p>
          <a:p>
            <a:r>
              <a:rPr lang="hr-HR" dirty="0" smtClean="0"/>
              <a:t>Biograd na Moru </a:t>
            </a:r>
          </a:p>
          <a:p>
            <a:r>
              <a:rPr lang="hr-HR" dirty="0" smtClean="0"/>
              <a:t>Društvo likovnih umjetnika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4267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Objasni frazeme: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Bacati (sasuti) drvlje i kamenje</a:t>
            </a:r>
          </a:p>
          <a:p>
            <a:r>
              <a:rPr lang="hr-HR" sz="3200" dirty="0" smtClean="0"/>
              <a:t>Kupiti mačka u vreći </a:t>
            </a:r>
          </a:p>
          <a:p>
            <a:r>
              <a:rPr lang="hr-HR" sz="3200" dirty="0" smtClean="0"/>
              <a:t>(nekom) pukao film</a:t>
            </a:r>
          </a:p>
          <a:p>
            <a:r>
              <a:rPr lang="hr-HR" sz="3200" dirty="0" smtClean="0"/>
              <a:t>Biti alfa i omega</a:t>
            </a:r>
          </a:p>
          <a:p>
            <a:r>
              <a:rPr lang="hr-HR" sz="3200" dirty="0" smtClean="0"/>
              <a:t>Vedriti i </a:t>
            </a:r>
            <a:r>
              <a:rPr lang="hr-HR" sz="3200" dirty="0" smtClean="0"/>
              <a:t>oblačiti</a:t>
            </a:r>
          </a:p>
          <a:p>
            <a:r>
              <a:rPr lang="hr-HR" sz="3200" dirty="0" smtClean="0"/>
              <a:t>Učiniti medvjeđu uslugu</a:t>
            </a:r>
          </a:p>
          <a:p>
            <a:r>
              <a:rPr lang="hr-HR" sz="3200" dirty="0" smtClean="0"/>
              <a:t>Imati konja za trku</a:t>
            </a:r>
            <a:endParaRPr lang="hr-HR" sz="3200" dirty="0" smtClean="0"/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887639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1) Napisati dvije rečenice po modelu: a) S – P – O – POM – POV                  b) At – </a:t>
            </a:r>
            <a:r>
              <a:rPr lang="hr-HR" dirty="0" err="1" smtClean="0"/>
              <a:t>Ap</a:t>
            </a:r>
            <a:r>
              <a:rPr lang="hr-HR" dirty="0" smtClean="0"/>
              <a:t> – S – PON – P – At – O – POV – POM  </a:t>
            </a:r>
          </a:p>
          <a:p>
            <a:r>
              <a:rPr lang="hr-HR" dirty="0" smtClean="0"/>
              <a:t>2) Napisati sastavnu, rastavnu, zaključnu i isključnu rečenicu.</a:t>
            </a:r>
          </a:p>
          <a:p>
            <a:r>
              <a:rPr lang="hr-HR" dirty="0" smtClean="0"/>
              <a:t>3) Napisati predikatnu, vremensku, atributnu, pogodbenu i subjektnu rečenicu.</a:t>
            </a:r>
          </a:p>
          <a:p>
            <a:r>
              <a:rPr lang="hr-HR" dirty="0" smtClean="0"/>
              <a:t>4) </a:t>
            </a:r>
            <a:r>
              <a:rPr lang="hr-HR" dirty="0"/>
              <a:t>S</a:t>
            </a:r>
            <a:r>
              <a:rPr lang="hr-HR" dirty="0" smtClean="0"/>
              <a:t>prezati glagol </a:t>
            </a:r>
            <a:r>
              <a:rPr lang="hr-HR" i="1" dirty="0" smtClean="0"/>
              <a:t>ludovati </a:t>
            </a:r>
            <a:r>
              <a:rPr lang="hr-HR" dirty="0" smtClean="0"/>
              <a:t>prezentu, perfektu i futuru 1. po osobama.</a:t>
            </a:r>
          </a:p>
          <a:p>
            <a:endParaRPr lang="hr-HR" i="1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648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Glagolski način</a:t>
            </a:r>
            <a:r>
              <a:rPr lang="hr-HR" dirty="0" smtClean="0"/>
              <a:t>. - IMPERATIV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226" y="1680632"/>
            <a:ext cx="3332865" cy="4606683"/>
          </a:xfrm>
        </p:spPr>
      </p:pic>
    </p:spTree>
    <p:extLst>
      <p:ext uri="{BB962C8B-B14F-4D97-AF65-F5344CB8AC3E}">
        <p14:creationId xmlns:p14="http://schemas.microsoft.com/office/powerpoint/2010/main" val="26219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Neodređeni glagolski oblik</a:t>
            </a:r>
            <a:r>
              <a:rPr lang="hr-HR" dirty="0" smtClean="0"/>
              <a:t>. - INFINITIV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50" y="1915521"/>
            <a:ext cx="6076715" cy="4557537"/>
          </a:xfrm>
        </p:spPr>
      </p:pic>
    </p:spTree>
    <p:extLst>
      <p:ext uri="{BB962C8B-B14F-4D97-AF65-F5344CB8AC3E}">
        <p14:creationId xmlns:p14="http://schemas.microsoft.com/office/powerpoint/2010/main" val="34512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Buduće vrijeme</a:t>
            </a:r>
            <a:r>
              <a:rPr lang="hr-HR" dirty="0" smtClean="0"/>
              <a:t>. – FUTUR 1. I FUTUR 2.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91" y="1975303"/>
            <a:ext cx="7885136" cy="4431990"/>
          </a:xfrm>
        </p:spPr>
      </p:pic>
    </p:spTree>
    <p:extLst>
      <p:ext uri="{BB962C8B-B14F-4D97-AF65-F5344CB8AC3E}">
        <p14:creationId xmlns:p14="http://schemas.microsoft.com/office/powerpoint/2010/main" val="32071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Osobina glagola da izriče trajanje radnje</a:t>
            </a:r>
            <a:r>
              <a:rPr lang="hr-HR" dirty="0" smtClean="0"/>
              <a:t>. </a:t>
            </a:r>
            <a:br>
              <a:rPr lang="hr-HR" dirty="0" smtClean="0"/>
            </a:br>
            <a:r>
              <a:rPr lang="hr-HR" dirty="0" smtClean="0"/>
              <a:t>GLAGOLSKI VID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97" y="2369471"/>
            <a:ext cx="5068121" cy="3796198"/>
          </a:xfrm>
        </p:spPr>
      </p:pic>
    </p:spTree>
    <p:extLst>
      <p:ext uri="{BB962C8B-B14F-4D97-AF65-F5344CB8AC3E}">
        <p14:creationId xmlns:p14="http://schemas.microsoft.com/office/powerpoint/2010/main" val="277583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Tri hrvatska</a:t>
            </a:r>
            <a:r>
              <a:rPr lang="hr-HR" dirty="0" smtClean="0"/>
              <a:t>… PISMA – LATINICA, GLAGOLJICA, ĆIRILICA (BOSANČICA)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06" y="2603500"/>
            <a:ext cx="6832600" cy="3416300"/>
          </a:xfrm>
        </p:spPr>
      </p:pic>
    </p:spTree>
    <p:extLst>
      <p:ext uri="{BB962C8B-B14F-4D97-AF65-F5344CB8AC3E}">
        <p14:creationId xmlns:p14="http://schemas.microsoft.com/office/powerpoint/2010/main" val="41160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9600" b="1" smtClean="0"/>
              <a:t>  +               M</a:t>
            </a:r>
            <a:endParaRPr lang="hr-HR" sz="9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73" y="1362316"/>
            <a:ext cx="3871127" cy="321221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86" y="1252630"/>
            <a:ext cx="3431585" cy="343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1944</Words>
  <Application>Microsoft Office PowerPoint</Application>
  <PresentationFormat>Široki zaslon</PresentationFormat>
  <Paragraphs>215</Paragraphs>
  <Slides>39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Tema sustava Office</vt:lpstr>
      <vt:lpstr>Ponavljanje gradiva 5. – 8. razreda (jezik)</vt:lpstr>
      <vt:lpstr>Riješi rebuse i asocijacije.</vt:lpstr>
      <vt:lpstr>Prošlo vrijeme. PERFEKT</vt:lpstr>
      <vt:lpstr>Glagolski način. - IMPERATIV</vt:lpstr>
      <vt:lpstr>Neodređeni glagolski oblik. - INFINITIV</vt:lpstr>
      <vt:lpstr>Buduće vrijeme. – FUTUR 1. I FUTUR 2.</vt:lpstr>
      <vt:lpstr>Osobina glagola da izriče trajanje radnje.  GLAGOLSKI VID</vt:lpstr>
      <vt:lpstr>Tri hrvatska… PISMA – LATINICA, GLAGOLJICA, ĆIRILICA (BOSANČICA)</vt:lpstr>
      <vt:lpstr>PowerPoint prezentacija</vt:lpstr>
      <vt:lpstr>Prvotisak</vt:lpstr>
      <vt:lpstr>1. Prepiši podcrtane riječi i odredi im vrstu.  Razdijeli ih na promjenjive i nepromjenjive. </vt:lpstr>
      <vt:lpstr>PowerPoint prezentacija</vt:lpstr>
      <vt:lpstr>2. Odredi padež, rod i broj podcrtanim riječima. </vt:lpstr>
      <vt:lpstr>PowerPoint prezentacija</vt:lpstr>
      <vt:lpstr>4. Stupnjuj (kompariraj) zadane pridjeve.</vt:lpstr>
      <vt:lpstr>5. U zadanim rečenicama prepoznaj glagolske oblike (vremena i načine), prepiši ih i imenuj.</vt:lpstr>
      <vt:lpstr>PowerPoint prezentacija</vt:lpstr>
      <vt:lpstr>Odredi rečenične dijelove u rečenicama.</vt:lpstr>
      <vt:lpstr>Složene rečenice</vt:lpstr>
      <vt:lpstr>Odredi vrstu NSR.</vt:lpstr>
      <vt:lpstr>Odredi vrstu NSR.</vt:lpstr>
      <vt:lpstr>Zavisnosložene </vt:lpstr>
      <vt:lpstr>Odredi vrstu ZSR</vt:lpstr>
      <vt:lpstr>Odredi vrstu ZSR</vt:lpstr>
      <vt:lpstr>Višestruko složena rečenica: Ima tri ili više predikata, može sadržavati i NSR i ZSR. Odredi surečenice u VSR. </vt:lpstr>
      <vt:lpstr>Višestruko složena rečenica: Ima tri ili više predikata, može sadržavati i NSR i ZSR. Odredi surečenice u VSR. </vt:lpstr>
      <vt:lpstr>Poveži.</vt:lpstr>
      <vt:lpstr>Poveži.</vt:lpstr>
      <vt:lpstr>Istaknutim glagolskim oblicima odredi vrstu: (točno vrijeme; glagolski pridjev, prilog, imenica;)</vt:lpstr>
      <vt:lpstr>Istaknutim glagolskim oblicima odredi vrstu: (točno vrijeme; glagolski pridjev, prilog, imenica;)</vt:lpstr>
      <vt:lpstr>Razvrstaj zadane riječi.</vt:lpstr>
      <vt:lpstr>Razvrstaj zadane riječi.</vt:lpstr>
      <vt:lpstr>Do kojih je glasovnih promjena došlo u sljedećim primjerima?</vt:lpstr>
      <vt:lpstr>Navedi kojim načinima su nastale sljedeće istaknute riječi.</vt:lpstr>
      <vt:lpstr>Ponoviti:</vt:lpstr>
      <vt:lpstr>Prepiši izraze pazeći na veliko početno slovo. </vt:lpstr>
      <vt:lpstr>Prepiši izraze pazeći na veliko početno slovo. </vt:lpstr>
      <vt:lpstr>Objasni frazeme:</vt:lpstr>
      <vt:lpstr>Zadatak: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 gradiva 5. – 8. razreda (jezik)</dc:title>
  <dc:creator>Windows korisnik</dc:creator>
  <cp:lastModifiedBy>Windows korisnik</cp:lastModifiedBy>
  <cp:revision>23</cp:revision>
  <dcterms:created xsi:type="dcterms:W3CDTF">2019-05-15T08:02:45Z</dcterms:created>
  <dcterms:modified xsi:type="dcterms:W3CDTF">2019-05-22T15:50:48Z</dcterms:modified>
</cp:coreProperties>
</file>