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60" r:id="rId3"/>
    <p:sldId id="267" r:id="rId4"/>
    <p:sldId id="261" r:id="rId5"/>
    <p:sldId id="262" r:id="rId6"/>
    <p:sldId id="263" r:id="rId7"/>
    <p:sldId id="266" r:id="rId8"/>
    <p:sldId id="269" r:id="rId9"/>
    <p:sldId id="259" r:id="rId10"/>
    <p:sldId id="257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6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854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558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0445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738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1093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758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847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82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598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08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957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872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102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618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796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65F8-0B80-4D24-AEC2-16C622451507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952138-043D-4E34-B347-9D0A2D91CC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706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  <p:sldLayoutId id="2147484093" r:id="rId13"/>
    <p:sldLayoutId id="2147484094" r:id="rId14"/>
    <p:sldLayoutId id="2147484095" r:id="rId15"/>
    <p:sldLayoutId id="21474840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jz-zadar.hr/" TargetMode="External"/><Relationship Id="rId2" Type="http://schemas.openxmlformats.org/officeDocument/2006/relationships/hyperlink" Target="http://www.unicef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ijskapismenost.h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9224DC-138A-4CE3-8918-816C0ECC5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128" y="1401417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Elektroničko nasilje među djecom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CCB9171-0B24-4FF7-B2A9-42D8EDA67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3352" y="4260545"/>
            <a:ext cx="8915399" cy="1126283"/>
          </a:xfrm>
        </p:spPr>
        <p:txBody>
          <a:bodyPr>
            <a:normAutofit lnSpcReduction="10000"/>
          </a:bodyPr>
          <a:lstStyle/>
          <a:p>
            <a:pPr algn="l"/>
            <a:endParaRPr lang="hr-HR" dirty="0"/>
          </a:p>
          <a:p>
            <a:pPr algn="l"/>
            <a:endParaRPr lang="hr-HR" dirty="0"/>
          </a:p>
          <a:p>
            <a:pPr algn="l"/>
            <a:r>
              <a:rPr lang="hr-HR" dirty="0"/>
              <a:t>Stručni suradnik socijalni pedagog: Ana Fabijan</a:t>
            </a:r>
          </a:p>
        </p:txBody>
      </p:sp>
    </p:spTree>
    <p:extLst>
      <p:ext uri="{BB962C8B-B14F-4D97-AF65-F5344CB8AC3E}">
        <p14:creationId xmlns:p14="http://schemas.microsoft.com/office/powerpoint/2010/main" val="43057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A0BE04-C102-482F-8D2D-3B9856C1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PRIJEDLOZI ZA RAZGOVOR U OBITELJI: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913DC7-4396-4ACB-AC3B-FF39244B8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Koje sve društvene mreže poznaješ? Za što se koriste i po čemu se</a:t>
            </a:r>
          </a:p>
          <a:p>
            <a:pPr marL="0" indent="0">
              <a:buNone/>
            </a:pPr>
            <a:r>
              <a:rPr lang="hr-HR" dirty="0"/>
              <a:t>međusobno razlikuju?</a:t>
            </a:r>
          </a:p>
          <a:p>
            <a:r>
              <a:rPr lang="hr-HR" dirty="0"/>
              <a:t>Koga prihvatiti kao prijatelja?</a:t>
            </a:r>
          </a:p>
          <a:p>
            <a:r>
              <a:rPr lang="hr-HR" dirty="0"/>
              <a:t>Kakav profil na društvenim mrežama imaš? Javni ili privatni profil?</a:t>
            </a:r>
          </a:p>
          <a:p>
            <a:r>
              <a:rPr lang="hr-HR" dirty="0"/>
              <a:t>Kakve sadržaje možeš ili trebaš dijeliti na društvenim mrežama?</a:t>
            </a:r>
          </a:p>
          <a:p>
            <a:r>
              <a:rPr lang="hr-HR" dirty="0"/>
              <a:t>Kakve sadržaje ne treba dijeliti? Kakve sadržaje je zabranjeno dijeliti?</a:t>
            </a:r>
          </a:p>
        </p:txBody>
      </p:sp>
    </p:spTree>
    <p:extLst>
      <p:ext uri="{BB962C8B-B14F-4D97-AF65-F5344CB8AC3E}">
        <p14:creationId xmlns:p14="http://schemas.microsoft.com/office/powerpoint/2010/main" val="2966681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892D66-B1D1-407D-BAF5-93F5190EC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437" y="624110"/>
            <a:ext cx="9453175" cy="1280890"/>
          </a:xfrm>
        </p:spPr>
        <p:txBody>
          <a:bodyPr/>
          <a:lstStyle/>
          <a:p>
            <a:r>
              <a:rPr lang="hr-HR" dirty="0"/>
              <a:t>Savjeti za roditelje: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3C978D-90C9-42FC-9233-7306D4DBD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437" y="2133600"/>
            <a:ext cx="9453175" cy="3777622"/>
          </a:xfrm>
        </p:spPr>
        <p:txBody>
          <a:bodyPr>
            <a:normAutofit/>
          </a:bodyPr>
          <a:lstStyle/>
          <a:p>
            <a:r>
              <a:rPr lang="hr-HR" dirty="0"/>
              <a:t>Odredite pravila o svom pristupu na djetetov mobitel, povijesti dopisivanja, društvenim mrežama i ostalim internetskim sadržajima.</a:t>
            </a:r>
          </a:p>
          <a:p>
            <a:r>
              <a:rPr lang="hr-HR" dirty="0"/>
              <a:t>Instalirajte roditeljski nadzor</a:t>
            </a:r>
          </a:p>
          <a:p>
            <a:r>
              <a:rPr lang="hr-HR" dirty="0"/>
              <a:t>Odlučite hoćete li mu vremenski ograničiti pristup tehnološkim sredstvima poput kompjutera ili mobitela putem kojih komunicira sa vršnjacima (primjerice zabraniti korištenje nakon 21h, tijekom objeda ili dok ne obavi školske i kućanske zadaće).</a:t>
            </a:r>
          </a:p>
          <a:p>
            <a:pPr lvl="1"/>
            <a:r>
              <a:rPr lang="hr-HR" dirty="0"/>
              <a:t>Možete zajedno s djecom dogovoriti pravila korištenja interneta </a:t>
            </a:r>
          </a:p>
          <a:p>
            <a:pPr lvl="1"/>
            <a:r>
              <a:rPr lang="hr-HR" dirty="0"/>
              <a:t>Posjećujte i sami društvene mreže da vidite na što djeca mogu naići.</a:t>
            </a:r>
          </a:p>
          <a:p>
            <a:pPr lvl="1"/>
            <a:r>
              <a:rPr lang="hr-HR" dirty="0"/>
              <a:t>Potičite korištenje elektroničkih medija kao sredstva za učenje, a ne samo za druženje i igranje igrica.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3250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96496D-12C4-404E-9AFC-9D87A794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sz="4000" dirty="0"/>
            </a:br>
            <a:r>
              <a:rPr lang="hr-HR" sz="4000" dirty="0"/>
              <a:t>I još nešto za kraj…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6B326B-2023-4B32-AD50-0CF4E518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5491"/>
            <a:ext cx="10515600" cy="3481471"/>
          </a:xfrm>
        </p:spPr>
        <p:txBody>
          <a:bodyPr/>
          <a:lstStyle/>
          <a:p>
            <a:pPr marL="0" indent="0" algn="ctr">
              <a:buNone/>
            </a:pPr>
            <a:endParaRPr lang="hr-HR" sz="2000" b="1" dirty="0"/>
          </a:p>
          <a:p>
            <a:pPr marL="0" indent="0" algn="ctr">
              <a:buNone/>
            </a:pPr>
            <a:r>
              <a:rPr lang="hr-HR" sz="2000" b="1" dirty="0"/>
              <a:t>Vaša djeca mogu znati više o tehnologiji od vas, ali Vi znate više o životu. </a:t>
            </a:r>
          </a:p>
          <a:p>
            <a:pPr marL="0" indent="0" algn="ctr">
              <a:buNone/>
            </a:pPr>
            <a:r>
              <a:rPr lang="hr-HR" sz="2000" b="1" dirty="0"/>
              <a:t>I u ovome području oni trebaju Vas da ih naučite sigurno hodati.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2000" i="1" dirty="0"/>
              <a:t>                   </a:t>
            </a:r>
            <a:r>
              <a:rPr lang="hr-HR" sz="1600" i="1" dirty="0"/>
              <a:t>Informacije s prezentacije preuzete su s platformi: </a:t>
            </a:r>
            <a:r>
              <a:rPr lang="hr-HR" sz="1600" i="1" dirty="0">
                <a:hlinkClick r:id="rId2"/>
              </a:rPr>
              <a:t>www.unicef.hr</a:t>
            </a:r>
            <a:r>
              <a:rPr lang="hr-HR" sz="1600" i="1" dirty="0"/>
              <a:t> , </a:t>
            </a:r>
            <a:r>
              <a:rPr lang="hr-HR" sz="1600" i="1" dirty="0">
                <a:hlinkClick r:id="rId3"/>
              </a:rPr>
              <a:t>www</a:t>
            </a:r>
            <a:r>
              <a:rPr lang="hr-HR" sz="1600" i="1">
                <a:hlinkClick r:id="rId3"/>
              </a:rPr>
              <a:t>.zjz-zadar.hr</a:t>
            </a:r>
            <a:r>
              <a:rPr lang="hr-HR" sz="1600" i="1"/>
              <a:t> </a:t>
            </a:r>
            <a:r>
              <a:rPr lang="hr-HR" sz="1600" i="1" dirty="0"/>
              <a:t>,        														    </a:t>
            </a:r>
            <a:r>
              <a:rPr lang="hr-HR" sz="1600" i="1" dirty="0">
                <a:hlinkClick r:id="rId4"/>
              </a:rPr>
              <a:t>www.medijskapismenost.hr</a:t>
            </a:r>
            <a:endParaRPr lang="hr-HR" sz="1600" i="1" dirty="0"/>
          </a:p>
          <a:p>
            <a:pPr marL="0" indent="0">
              <a:buNone/>
            </a:pPr>
            <a:endParaRPr lang="hr-HR" sz="2000" i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086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897D7D2D-A3E1-40F8-A86A-8A7110263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elektroničko nasilje?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A06B8B9-9131-4E04-A2A6-99A1D72F7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/>
              <a:t>Elektroničkim nasiljem smatra se svaki oblik nasilja koji podrazumijeva slanje neprimjerenih i uvredljivih tekstualnih, vizualnih i audiovizualnih poruka, a može uključivati i prijetnje i druge oblike narušavanja privatnosti pojedinca. </a:t>
            </a:r>
          </a:p>
          <a:p>
            <a:pPr marL="0" indent="0">
              <a:buNone/>
            </a:pPr>
            <a:endParaRPr lang="hr-HR" sz="2000" dirty="0"/>
          </a:p>
          <a:p>
            <a:r>
              <a:rPr lang="hr-HR" sz="2000" dirty="0"/>
              <a:t>Danas za elektroničko nasilje postoje brojni nazivi kao što su nasilje preko interneta i virtualno nasilje, a često se koristi i engleski termin </a:t>
            </a:r>
            <a:r>
              <a:rPr lang="hr-HR" sz="2000" i="1" dirty="0" err="1"/>
              <a:t>cyberbullying</a:t>
            </a:r>
            <a:r>
              <a:rPr lang="hr-HR" sz="2000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583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F4F6E7-791D-47FB-9676-CF2CC4F2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895" y="624110"/>
            <a:ext cx="10017718" cy="703826"/>
          </a:xfrm>
        </p:spPr>
        <p:txBody>
          <a:bodyPr>
            <a:normAutofit/>
          </a:bodyPr>
          <a:lstStyle/>
          <a:p>
            <a:r>
              <a:rPr lang="hr-HR" sz="2800" dirty="0"/>
              <a:t>Oblici elektroničkog nasilja: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EEB8D4-053F-4E84-B37D-6134F4F4C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13" y="1327935"/>
            <a:ext cx="10503673" cy="5088767"/>
          </a:xfrm>
        </p:spPr>
        <p:txBody>
          <a:bodyPr>
            <a:noAutofit/>
          </a:bodyPr>
          <a:lstStyle/>
          <a:p>
            <a:r>
              <a:rPr lang="hr-HR" sz="1400" b="1" dirty="0"/>
              <a:t>Uznemiravanje</a:t>
            </a:r>
            <a:r>
              <a:rPr lang="hr-HR" sz="1400" dirty="0"/>
              <a:t> –slanje neugodnih, nepristojnih i uvredljivih sadržaja (poruka, slika i sl.).</a:t>
            </a:r>
          </a:p>
          <a:p>
            <a:r>
              <a:rPr lang="hr-HR" sz="1400" b="1" dirty="0"/>
              <a:t>Uhođenje putem interneta</a:t>
            </a:r>
            <a:r>
              <a:rPr lang="hr-HR" sz="1400" dirty="0"/>
              <a:t> – tajno ili javno, kontinuirano, može uključivati i stalno pokušavanje uspostavljanja i nastavka neželjenog kontakta.</a:t>
            </a:r>
          </a:p>
          <a:p>
            <a:r>
              <a:rPr lang="hr-HR" sz="1400" b="1" dirty="0"/>
              <a:t>Prijetnje nasiljem</a:t>
            </a:r>
            <a:endParaRPr lang="hr-HR" sz="1400" dirty="0"/>
          </a:p>
          <a:p>
            <a:r>
              <a:rPr lang="hr-HR" sz="1400" b="1" dirty="0"/>
              <a:t>Vrijeđanje</a:t>
            </a:r>
            <a:r>
              <a:rPr lang="hr-HR" sz="1400" dirty="0"/>
              <a:t> </a:t>
            </a:r>
          </a:p>
          <a:p>
            <a:r>
              <a:rPr lang="hr-HR" sz="1400" b="1" dirty="0"/>
              <a:t>Govor mržnje </a:t>
            </a:r>
            <a:r>
              <a:rPr lang="hr-HR" sz="1400" dirty="0"/>
              <a:t>-  natpisi na internet stranicama, forumima i društvenim mrežama koji za cilj imaju javno poticanje mržnje, netrpeljivosti, diskriminacije ili neprijateljstva i nasilja prema određenoj osobi (ili grupi ljudi)</a:t>
            </a:r>
          </a:p>
          <a:p>
            <a:r>
              <a:rPr lang="hr-HR" sz="1400" b="1" dirty="0"/>
              <a:t>Tračanje</a:t>
            </a:r>
            <a:r>
              <a:rPr lang="hr-HR" sz="1400" dirty="0"/>
              <a:t> - objavljivanje ili slanje okrutnih tračeva </a:t>
            </a:r>
          </a:p>
          <a:p>
            <a:r>
              <a:rPr lang="hr-HR" sz="1400" b="1" dirty="0"/>
              <a:t>Isključivanje</a:t>
            </a:r>
            <a:r>
              <a:rPr lang="hr-HR" sz="1400" dirty="0"/>
              <a:t> - namjerno izopćavanje, odbacivanje, ignoriranje ili isključivanje pojedinaca iz internetskih grupa.</a:t>
            </a:r>
          </a:p>
          <a:p>
            <a:r>
              <a:rPr lang="hr-HR" sz="1400" b="1" dirty="0"/>
              <a:t>Lažno predstavljanje</a:t>
            </a:r>
            <a:r>
              <a:rPr lang="hr-HR" sz="1400" dirty="0"/>
              <a:t> - kreiranje lažnih profila, ilegalno ulaženje u nečiji računalni sustav ili neovlašteno korištenje nečijeg internetskog računa ili profila (najčešće Facebooka) i slanje poruka, slika, videa i sl. </a:t>
            </a:r>
          </a:p>
          <a:p>
            <a:r>
              <a:rPr lang="hr-HR" sz="1400" b="1" dirty="0"/>
              <a:t>Javno razotkrivanje i dolaženje do tuđih tajni prijevarom</a:t>
            </a:r>
            <a:r>
              <a:rPr lang="hr-HR" sz="1400" dirty="0"/>
              <a:t> –javno objavljivanje ili </a:t>
            </a:r>
            <a:r>
              <a:rPr lang="hr-HR" sz="1400" i="1" dirty="0"/>
              <a:t>dijeljenje </a:t>
            </a:r>
            <a:r>
              <a:rPr lang="hr-HR" sz="1400" dirty="0"/>
              <a:t>nečiji privatnih </a:t>
            </a:r>
            <a:r>
              <a:rPr lang="hr-HR" sz="1400" dirty="0" err="1"/>
              <a:t>tzv</a:t>
            </a:r>
            <a:r>
              <a:rPr lang="hr-HR" sz="1400" dirty="0"/>
              <a:t> „sramotni“ podaci bez odobrenja te osobe. </a:t>
            </a:r>
          </a:p>
          <a:p>
            <a:r>
              <a:rPr lang="hr-HR" sz="1400" b="1" dirty="0"/>
              <a:t>Objavljivanje video zapisa fizičkog maltretiranja</a:t>
            </a:r>
            <a:r>
              <a:rPr lang="hr-HR" sz="1400" dirty="0"/>
              <a:t> – snimanje i objavljivanje fizičkog napada</a:t>
            </a:r>
          </a:p>
          <a:p>
            <a:r>
              <a:rPr lang="hr-HR" sz="1400" b="1" dirty="0"/>
              <a:t>Manipulacija</a:t>
            </a:r>
            <a:r>
              <a:rPr lang="hr-HR" sz="1400" dirty="0"/>
              <a:t> - prijetnje objavljivanjem neprimjerenog sadržaja u zamjenu da osoba napravi nešto</a:t>
            </a:r>
          </a:p>
          <a:p>
            <a:r>
              <a:rPr lang="hr-HR" sz="1400" b="1" dirty="0"/>
              <a:t>Seksualno uznemiravanje i </a:t>
            </a:r>
            <a:r>
              <a:rPr lang="hr-HR" sz="1400" b="1" i="1" dirty="0"/>
              <a:t>iskorištavanje</a:t>
            </a:r>
            <a:r>
              <a:rPr lang="hr-HR" sz="1400" dirty="0"/>
              <a:t> – primanje i prosljeđivanje golih i polugolih fotografija, </a:t>
            </a:r>
            <a:r>
              <a:rPr lang="hr-HR" sz="1400" dirty="0" err="1"/>
              <a:t>videomaterijala</a:t>
            </a:r>
            <a:r>
              <a:rPr lang="hr-HR" sz="1400" dirty="0"/>
              <a:t> i eksplicitnih tekstualnih poruka seksualnog sadržaja korištenjem različitih elektroničkih uređaja.</a:t>
            </a:r>
          </a:p>
        </p:txBody>
      </p:sp>
    </p:spTree>
    <p:extLst>
      <p:ext uri="{BB962C8B-B14F-4D97-AF65-F5344CB8AC3E}">
        <p14:creationId xmlns:p14="http://schemas.microsoft.com/office/powerpoint/2010/main" val="422024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71E29E-A980-4A8C-BCBF-01134C539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Značajke elektroničkog nasilja: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464CFA-F7C6-4819-9368-6B2055831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Prisutno je 24/7</a:t>
            </a:r>
          </a:p>
          <a:p>
            <a:r>
              <a:rPr lang="hr-HR" sz="2400" dirty="0"/>
              <a:t>Prisutno na bilo kojem mjestu</a:t>
            </a:r>
          </a:p>
          <a:p>
            <a:r>
              <a:rPr lang="hr-HR" sz="2400" dirty="0"/>
              <a:t>Veći broj svjedoka i publike</a:t>
            </a:r>
          </a:p>
          <a:p>
            <a:r>
              <a:rPr lang="hr-HR" sz="2400" dirty="0"/>
              <a:t>Smanjen osjećaj osobne odgovornosti počinitelja nasilja</a:t>
            </a:r>
          </a:p>
          <a:p>
            <a:r>
              <a:rPr lang="hr-HR" sz="2400" dirty="0"/>
              <a:t>Snaga pisane riječi veći utjecaj od izgovorene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7854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C7EA02-91BD-454D-8A26-08F9887F5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7F1984-7993-4A1C-82CE-09038447F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133600"/>
            <a:ext cx="8915400" cy="3777622"/>
          </a:xfrm>
        </p:spPr>
        <p:txBody>
          <a:bodyPr/>
          <a:lstStyle/>
          <a:p>
            <a:pPr algn="just"/>
            <a:r>
              <a:rPr lang="hr-HR" sz="2400" dirty="0"/>
              <a:t>Istraživanja su pokazala da se, iako se radi o zlostavljanju u virtualnom svijetu, žrtva i počinitelj međusobno najčešće poznaju u stvarnom svijetu. </a:t>
            </a:r>
          </a:p>
          <a:p>
            <a:pPr marL="0" indent="0" algn="just">
              <a:buNone/>
            </a:pPr>
            <a:endParaRPr lang="hr-HR" sz="2400" dirty="0"/>
          </a:p>
          <a:p>
            <a:pPr algn="just"/>
            <a:r>
              <a:rPr lang="hr-HR" sz="2400" dirty="0"/>
              <a:t>Većinom žrtve i počinitelji idu u istu školu, a najčešće čak i u isti razred ili su vršnjaci.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721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B1FE6E-A721-4854-B551-5F49DF959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200" dirty="0">
                <a:latin typeface="+mn-lt"/>
              </a:rPr>
              <a:t>Posljedice elektroničkog nasilja kod djece mogu biti brojne (</a:t>
            </a:r>
            <a:r>
              <a:rPr lang="hr-HR" sz="2200" dirty="0" err="1">
                <a:latin typeface="+mn-lt"/>
              </a:rPr>
              <a:t>Berson</a:t>
            </a:r>
            <a:r>
              <a:rPr lang="hr-HR" sz="2200" dirty="0">
                <a:latin typeface="+mn-lt"/>
              </a:rPr>
              <a:t>, </a:t>
            </a:r>
            <a:r>
              <a:rPr lang="hr-HR" sz="2200" dirty="0" err="1">
                <a:latin typeface="+mn-lt"/>
              </a:rPr>
              <a:t>Berson</a:t>
            </a:r>
            <a:r>
              <a:rPr lang="hr-HR" sz="2200" dirty="0">
                <a:latin typeface="+mn-lt"/>
              </a:rPr>
              <a:t>, </a:t>
            </a:r>
            <a:r>
              <a:rPr lang="hr-HR" sz="2200" dirty="0" err="1">
                <a:latin typeface="+mn-lt"/>
              </a:rPr>
              <a:t>Ferron</a:t>
            </a:r>
            <a:r>
              <a:rPr lang="hr-HR" sz="2200" dirty="0">
                <a:latin typeface="+mn-lt"/>
              </a:rPr>
              <a:t>, 2002; </a:t>
            </a:r>
            <a:r>
              <a:rPr lang="hr-HR" sz="2200" dirty="0" err="1">
                <a:latin typeface="+mn-lt"/>
              </a:rPr>
              <a:t>Cowie</a:t>
            </a:r>
            <a:r>
              <a:rPr lang="hr-HR" sz="2200" dirty="0">
                <a:latin typeface="+mn-lt"/>
              </a:rPr>
              <a:t>, </a:t>
            </a:r>
            <a:r>
              <a:rPr lang="hr-HR" sz="2200" dirty="0" err="1">
                <a:latin typeface="+mn-lt"/>
              </a:rPr>
              <a:t>Berdondini</a:t>
            </a:r>
            <a:r>
              <a:rPr lang="hr-HR" sz="2200" dirty="0">
                <a:latin typeface="+mn-lt"/>
              </a:rPr>
              <a:t>, 2002; </a:t>
            </a:r>
            <a:r>
              <a:rPr lang="hr-HR" sz="2200" dirty="0" err="1">
                <a:latin typeface="+mn-lt"/>
              </a:rPr>
              <a:t>Ybarra</a:t>
            </a:r>
            <a:r>
              <a:rPr lang="hr-HR" sz="2200" dirty="0">
                <a:latin typeface="+mn-lt"/>
              </a:rPr>
              <a:t>, Mitchell, 2007 prema </a:t>
            </a:r>
            <a:r>
              <a:rPr lang="hr-HR" sz="2200" dirty="0" err="1">
                <a:latin typeface="+mn-lt"/>
              </a:rPr>
              <a:t>Hinduja</a:t>
            </a:r>
            <a:r>
              <a:rPr lang="hr-HR" sz="2200" dirty="0">
                <a:latin typeface="+mn-lt"/>
              </a:rPr>
              <a:t>, </a:t>
            </a:r>
            <a:r>
              <a:rPr lang="hr-HR" sz="2200" dirty="0" err="1">
                <a:latin typeface="+mn-lt"/>
              </a:rPr>
              <a:t>Patchin</a:t>
            </a:r>
            <a:r>
              <a:rPr lang="hr-HR" sz="2200" dirty="0">
                <a:latin typeface="+mn-lt"/>
              </a:rPr>
              <a:t>, 2011: 71): 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3B51D4-B91B-4B88-9F7E-650429A78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sz="2400" dirty="0"/>
              <a:t>javljanje osjećaja ljutnje, tuge, frustracije, straha ili srama; </a:t>
            </a:r>
          </a:p>
          <a:p>
            <a:pPr lvl="0"/>
            <a:r>
              <a:rPr lang="hr-HR" sz="2400" dirty="0"/>
              <a:t>nizak osjećaj samopoštovanja; </a:t>
            </a:r>
          </a:p>
          <a:p>
            <a:pPr lvl="0"/>
            <a:r>
              <a:rPr lang="hr-HR" sz="2400" dirty="0"/>
              <a:t>povlačenje/socijalno izoliranje;</a:t>
            </a:r>
          </a:p>
          <a:p>
            <a:pPr lvl="0"/>
            <a:r>
              <a:rPr lang="hr-HR" sz="2400" dirty="0"/>
              <a:t>depresija;</a:t>
            </a:r>
          </a:p>
          <a:p>
            <a:pPr lvl="0"/>
            <a:r>
              <a:rPr lang="hr-HR" sz="2400" dirty="0"/>
              <a:t>suicidalne namjere; </a:t>
            </a:r>
          </a:p>
          <a:p>
            <a:pPr lvl="0"/>
            <a:r>
              <a:rPr lang="hr-HR" sz="2400" dirty="0"/>
              <a:t>lošije ocjene; </a:t>
            </a:r>
          </a:p>
          <a:p>
            <a:pPr lvl="0"/>
            <a:r>
              <a:rPr lang="hr-HR" sz="2400" dirty="0"/>
              <a:t>češće uzimanje opijata; </a:t>
            </a:r>
          </a:p>
          <a:p>
            <a:pPr lvl="0"/>
            <a:r>
              <a:rPr lang="hr-HR" sz="2400" dirty="0"/>
              <a:t>češći sukobi s vršnjacima.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650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3C6452-2BC9-462F-829D-2BE7CE4C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9FE6D4-9929-4D49-8EEB-86750235A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hr-HR" b="1" dirty="0"/>
              <a:t>Više od trećine mladih u 30 zemalja kažu da su bili žrtve </a:t>
            </a:r>
            <a:r>
              <a:rPr lang="hr-HR" b="1" i="1" dirty="0"/>
              <a:t>online </a:t>
            </a:r>
            <a:r>
              <a:rPr lang="hr-HR" b="1" dirty="0"/>
              <a:t>zlostavljanja</a:t>
            </a:r>
            <a:r>
              <a:rPr lang="hr-HR" dirty="0"/>
              <a:t>, a 1 od 5 mladih osoba kaže da je zbog toga izostajala s nastave.</a:t>
            </a:r>
          </a:p>
          <a:p>
            <a:pPr algn="just" fontAlgn="base"/>
            <a:r>
              <a:rPr lang="hr-HR" dirty="0"/>
              <a:t>Posebno zabrinjava </a:t>
            </a:r>
            <a:r>
              <a:rPr lang="hr-HR" b="1" dirty="0"/>
              <a:t>rizik od seksualnog iskorištavanja i zlostavljanja</a:t>
            </a:r>
            <a:r>
              <a:rPr lang="hr-HR" dirty="0"/>
              <a:t>. Djeca mogu postati žrtve na različite načine, a zlostavljači ih pokušavaju potaknuti na osobno upoznavanje ili na slanje eksplicitnog sadržaja. Kako djeca koriste sve više digitalnih platformi, i ona sama mogu stvarati seksualno eksplicitne slike. I premda bi ove slike mogle biti namijenjene vezi koja je primjerena njihovoj dobi, može se dogoditi da se dijele posvuda, bez njihovog pristanka.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871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AF71871C-8D04-4170-A6EE-337F0FB26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935" y="624110"/>
            <a:ext cx="8911687" cy="68785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E94DAA4D-F299-40E8-9D2F-6DF84465F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82935" y="1311966"/>
            <a:ext cx="4313864" cy="449589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/>
              <a:t>Znakovi da je dijete</a:t>
            </a:r>
            <a:r>
              <a:rPr lang="hr-HR" u="sng" dirty="0"/>
              <a:t> </a:t>
            </a:r>
            <a:r>
              <a:rPr lang="hr-HR" b="1" u="sng" dirty="0"/>
              <a:t>žrtva</a:t>
            </a:r>
            <a:r>
              <a:rPr lang="hr-HR" u="sng" dirty="0"/>
              <a:t> </a:t>
            </a:r>
            <a:r>
              <a:rPr lang="hr-HR" dirty="0"/>
              <a:t>elektroničkog nasilja:</a:t>
            </a:r>
          </a:p>
          <a:p>
            <a:r>
              <a:rPr lang="hr-HR" dirty="0"/>
              <a:t>Iznenadno prestaju koristiti tehnološke uređaje (računalo, mobitel i sl.)</a:t>
            </a:r>
          </a:p>
          <a:p>
            <a:r>
              <a:rPr lang="hr-HR" dirty="0"/>
              <a:t>Izbjegavaju prijatelje, uobičajene aktivnosti, školu i grupna okupljanja</a:t>
            </a:r>
          </a:p>
          <a:p>
            <a:r>
              <a:rPr lang="hr-HR" dirty="0"/>
              <a:t>Imaju nagle promjene raspoloženja - ako se čine agresivnima, depresivnima ili frustriranima za vrijeme ili nakon dopisivanja, </a:t>
            </a:r>
            <a:r>
              <a:rPr lang="hr-HR" i="1" dirty="0" err="1"/>
              <a:t>chatanja</a:t>
            </a:r>
            <a:r>
              <a:rPr lang="hr-HR" dirty="0"/>
              <a:t>, korištenja društvenih mreža ili igranja igara na internetu</a:t>
            </a:r>
          </a:p>
          <a:p>
            <a:r>
              <a:rPr lang="hr-HR" dirty="0"/>
              <a:t>Postaju povučeni</a:t>
            </a:r>
          </a:p>
          <a:p>
            <a:r>
              <a:rPr lang="hr-HR" dirty="0"/>
              <a:t>Izbjegavaju razgovor o svojim aktivnostima na kompjuteru ili mobitelu</a:t>
            </a:r>
          </a:p>
          <a:p>
            <a:r>
              <a:rPr lang="hr-HR" dirty="0"/>
              <a:t>Imaju gubitak sna i apetita</a:t>
            </a:r>
          </a:p>
          <a:p>
            <a:r>
              <a:rPr lang="hr-HR" dirty="0"/>
              <a:t>Naglo počinju dobivati lošije ocjene</a:t>
            </a: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1ED1598-298D-4FFE-9020-B4787AB2D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2837" y="1311966"/>
            <a:ext cx="4313864" cy="449589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/>
              <a:t>Znakovi da je dijete </a:t>
            </a:r>
            <a:r>
              <a:rPr lang="hr-HR" b="1" u="sng" dirty="0"/>
              <a:t>počinitelj</a:t>
            </a:r>
            <a:r>
              <a:rPr lang="hr-HR" u="sng" dirty="0"/>
              <a:t> </a:t>
            </a:r>
            <a:r>
              <a:rPr lang="hr-HR" dirty="0"/>
              <a:t>elektroničkog nasilja </a:t>
            </a:r>
          </a:p>
          <a:p>
            <a:r>
              <a:rPr lang="hr-HR" dirty="0"/>
              <a:t>Brzo promijene otvorene programe i stranice na kompjuterskom ekranu kada ulazite u prostoriju u kojoj se nalazi računalo</a:t>
            </a:r>
          </a:p>
          <a:p>
            <a:r>
              <a:rPr lang="hr-HR" dirty="0"/>
              <a:t>Skrivaju uređaje koje koriste (primjerice ne dozvoljava nikome pristup svom mobitelu)</a:t>
            </a:r>
          </a:p>
          <a:p>
            <a:r>
              <a:rPr lang="hr-HR" dirty="0"/>
              <a:t>Koriste uređaje cijelo vrijeme noću</a:t>
            </a:r>
          </a:p>
          <a:p>
            <a:r>
              <a:rPr lang="hr-HR" dirty="0"/>
              <a:t>Postanu jako napeti ako ne smiju koristiti svoje uređaje</a:t>
            </a:r>
          </a:p>
          <a:p>
            <a:r>
              <a:rPr lang="hr-HR" dirty="0"/>
              <a:t>Izbjegavaju pričati o svojim aktivnostima na internetu</a:t>
            </a:r>
          </a:p>
          <a:p>
            <a:r>
              <a:rPr lang="hr-HR" dirty="0"/>
              <a:t>Koriste više računa pod različitim imenima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267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44DDE6-669C-4269-B7BF-DED970C97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možemo učiniti?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869361-D6FA-4947-ABB6-1F06F9FEF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r-HR" sz="2400" dirty="0"/>
              <a:t>Danas većinu informacija saznajemo preko medija, a s pomoću njih i učimo, održavamo kontakte s drugim ljudima i zabavljamo se. </a:t>
            </a:r>
          </a:p>
          <a:p>
            <a:pPr algn="just"/>
            <a:r>
              <a:rPr lang="hr-HR" sz="2400" dirty="0"/>
              <a:t>Živimo u medijskoj kulturi u kojoj se informacije brzo šire, a novi fenomeni nastaju i nestaju svake minute. Mediji imaju važnu ulogu i u životu djece. </a:t>
            </a:r>
          </a:p>
          <a:p>
            <a:pPr algn="just"/>
            <a:r>
              <a:rPr lang="hr-HR" sz="2400" dirty="0"/>
              <a:t>Medijska kultura stalno se mijenja i razvija, ali odgoj i obrazovanje djece ne mijenjaju se istom brzinom. U obiteljima s djecom odrasli ne moraju biti stručnjaci za sve medijske fenomene koji su djeci zanimljivi.</a:t>
            </a:r>
          </a:p>
          <a:p>
            <a:pPr algn="just"/>
            <a:r>
              <a:rPr lang="hr-HR" sz="2400" dirty="0"/>
              <a:t> Kada je o medijskom odgoju djece riječ, on prvenstveno zahtijeva prisutnost, zanimanje za život djeteta te spremnost i sposobnost za razgovor o pitanjima vezanim uz medije.</a:t>
            </a:r>
          </a:p>
        </p:txBody>
      </p:sp>
    </p:spTree>
    <p:extLst>
      <p:ext uri="{BB962C8B-B14F-4D97-AF65-F5344CB8AC3E}">
        <p14:creationId xmlns:p14="http://schemas.microsoft.com/office/powerpoint/2010/main" val="1585160717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692</Words>
  <Application>Microsoft Office PowerPoint</Application>
  <PresentationFormat>Široki zaslon</PresentationFormat>
  <Paragraphs>81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Pramen</vt:lpstr>
      <vt:lpstr>Elektroničko nasilje među djecom</vt:lpstr>
      <vt:lpstr>Što je elektroničko nasilje?</vt:lpstr>
      <vt:lpstr>Oblici elektroničkog nasilja:</vt:lpstr>
      <vt:lpstr>Značajke elektroničkog nasilja:</vt:lpstr>
      <vt:lpstr>PowerPoint prezentacija</vt:lpstr>
      <vt:lpstr>Posljedice elektroničkog nasilja kod djece mogu biti brojne (Berson, Berson, Ferron, 2002; Cowie, Berdondini, 2002; Ybarra, Mitchell, 2007 prema Hinduja, Patchin, 2011: 71):  </vt:lpstr>
      <vt:lpstr>PowerPoint prezentacija</vt:lpstr>
      <vt:lpstr>PowerPoint prezentacija</vt:lpstr>
      <vt:lpstr>Što možemo učiniti?</vt:lpstr>
      <vt:lpstr>PRIJEDLOZI ZA RAZGOVOR U OBITELJI:</vt:lpstr>
      <vt:lpstr>Savjeti za roditelje:</vt:lpstr>
      <vt:lpstr> I još nešto za kraj…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Ana Fabijan</dc:creator>
  <cp:lastModifiedBy>Ana Fabijan</cp:lastModifiedBy>
  <cp:revision>13</cp:revision>
  <dcterms:created xsi:type="dcterms:W3CDTF">2024-03-26T14:07:20Z</dcterms:created>
  <dcterms:modified xsi:type="dcterms:W3CDTF">2024-03-26T17:09:27Z</dcterms:modified>
</cp:coreProperties>
</file>