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302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5" r:id="rId14"/>
    <p:sldId id="296" r:id="rId15"/>
    <p:sldId id="297" r:id="rId16"/>
    <p:sldId id="299" r:id="rId17"/>
    <p:sldId id="300" r:id="rId18"/>
    <p:sldId id="303" r:id="rId19"/>
    <p:sldId id="304" r:id="rId20"/>
    <p:sldId id="305" r:id="rId21"/>
    <p:sldId id="301" r:id="rId22"/>
    <p:sldId id="273" r:id="rId23"/>
    <p:sldId id="30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E4B000C-72DC-47C3-94A2-F0A672B929E2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8E8CCD5-E501-435C-9F6F-E20B5FF2D3F2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95746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000C-72DC-47C3-94A2-F0A672B929E2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CD5-E501-435C-9F6F-E20B5FF2D3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839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000C-72DC-47C3-94A2-F0A672B929E2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CD5-E501-435C-9F6F-E20B5FF2D3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116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000C-72DC-47C3-94A2-F0A672B929E2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CD5-E501-435C-9F6F-E20B5FF2D3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872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4B000C-72DC-47C3-94A2-F0A672B929E2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E8CCD5-E501-435C-9F6F-E20B5FF2D3F2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801266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000C-72DC-47C3-94A2-F0A672B929E2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CD5-E501-435C-9F6F-E20B5FF2D3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2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000C-72DC-47C3-94A2-F0A672B929E2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CD5-E501-435C-9F6F-E20B5FF2D3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48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000C-72DC-47C3-94A2-F0A672B929E2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CD5-E501-435C-9F6F-E20B5FF2D3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768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000C-72DC-47C3-94A2-F0A672B929E2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CCD5-E501-435C-9F6F-E20B5FF2D3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428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4B000C-72DC-47C3-94A2-F0A672B929E2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E8CCD5-E501-435C-9F6F-E20B5FF2D3F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898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4B000C-72DC-47C3-94A2-F0A672B929E2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E8CCD5-E501-435C-9F6F-E20B5FF2D3F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821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E4B000C-72DC-47C3-94A2-F0A672B929E2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8E8CCD5-E501-435C-9F6F-E20B5FF2D3F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27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legram.hr/zivot/neandretalska-dnk-mogla-bi-objasniti-zasto-se-neki-ljudi-rano-bud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2FA872-C084-551A-2763-8451059B42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400" dirty="0"/>
              <a:t>Utjecaj medija na djecu (mobiteli, računala, televizija i sl.)</a:t>
            </a:r>
            <a:endParaRPr lang="hr-HR"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7C1E02E-0AC4-0017-8D05-17A0962ED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3" y="4009288"/>
            <a:ext cx="6831673" cy="1086237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chemeClr val="tx1"/>
                </a:solidFill>
              </a:rPr>
              <a:t>Duška Perić Krpeljević, mag.logoped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541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4A4EC-5BA9-422A-8C14-E0C1BB2AD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Utjecaj ekrana na zdravlje i obrazovanje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5F2A1-503A-4E6B-B75C-3B029B9BE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56522"/>
            <a:ext cx="96012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2400" dirty="0"/>
              <a:t>Problemi u učenju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/>
              <a:t>Odvraćanje pozornosti (sama prisutnost pametnog telefona dovodi do slabije usredotočenosti na jednu stvar-osoba koristi kognitivne resurse da bi ignorirala mobitel)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/>
              <a:t>Poremećaj pažnje i koncentracije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/>
              <a:t>Nedostatak samokontrole (ovisničko ponašanje)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/>
              <a:t>Poremećaj jezičnog razvoja (od 2. do 5. godine)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/>
              <a:t>Hiperaktivnost </a:t>
            </a:r>
          </a:p>
          <a:p>
            <a:endParaRPr lang="en-US" dirty="0"/>
          </a:p>
        </p:txBody>
      </p:sp>
      <p:pic>
        <p:nvPicPr>
          <p:cNvPr id="4" name="Picture 2" descr="http://www.cinema52.com/2013/wp-content/uploads/2013/07/confused-boy-studying-book.jpg">
            <a:extLst>
              <a:ext uri="{FF2B5EF4-FFF2-40B4-BE49-F238E27FC236}">
                <a16:creationId xmlns:a16="http://schemas.microsoft.com/office/drawing/2014/main" id="{80F77BDD-BC44-47A0-8F79-FFD40A3FA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87423">
            <a:off x="8503643" y="4923937"/>
            <a:ext cx="2575174" cy="18188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1161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AC748-77F7-4074-9140-60A195E2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35765"/>
          </a:xfrm>
        </p:spPr>
        <p:txBody>
          <a:bodyPr/>
          <a:lstStyle/>
          <a:p>
            <a:r>
              <a:rPr lang="hr-HR" dirty="0"/>
              <a:t>Utjecaj ekrana na društvo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399C0-5E6D-47DB-B638-B0000BA60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6179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2600" dirty="0"/>
              <a:t>Nedostatak izravne komunikacije i interakcije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/>
              <a:t>Slabije razvijene socijalne vještine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/>
              <a:t>Problemi s drugom djecom i manjak prijatelja (začarani krug)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/>
              <a:t>Društvena izolacija i usamljenost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/>
              <a:t>Nedostatak empatije (kroz socijalizaciju)-suosjećanje i sposobnost zauzimanja tuđe perspektive (npr. u slučaju nesreće osoba snima video umjesto da pomogne)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/>
              <a:t>Prekid interakcije između roditelja i djeteta (stres kod roditelja, problemi u ponašanju kod djece, ometanje obroka)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/>
              <a:t>Povećanje agresivnosti i impulzivnosti</a:t>
            </a:r>
          </a:p>
          <a:p>
            <a:endParaRPr lang="en-US" dirty="0"/>
          </a:p>
        </p:txBody>
      </p:sp>
      <p:pic>
        <p:nvPicPr>
          <p:cNvPr id="4" name="Picture 2" descr="Parent Acts: How to teach your child empathy | CNN">
            <a:extLst>
              <a:ext uri="{FF2B5EF4-FFF2-40B4-BE49-F238E27FC236}">
                <a16:creationId xmlns:a16="http://schemas.microsoft.com/office/drawing/2014/main" id="{D204A913-3721-4ECE-82E1-CC79CE4B2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3619">
            <a:off x="8441075" y="830701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896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5D7CF-9EEA-400F-8127-D5FE4D51E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30965"/>
          </a:xfrm>
        </p:spPr>
        <p:txBody>
          <a:bodyPr/>
          <a:lstStyle/>
          <a:p>
            <a:r>
              <a:rPr lang="hr-HR" dirty="0"/>
              <a:t>Što je potrebno djeci za zdrav razvoj?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FB4E3-8E21-4ACD-BDCE-0234B17E5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17983"/>
            <a:ext cx="9601200" cy="52346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2600" dirty="0"/>
              <a:t>Puno izravne komunikacije s odraslim osobama i djecom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/>
              <a:t>Provoditi što više vremena s djecom(društvene igre, pričanje priča...)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>
                <a:solidFill>
                  <a:srgbClr val="FF0000"/>
                </a:solidFill>
              </a:rPr>
              <a:t>Tjelesna aktivnost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>
                <a:solidFill>
                  <a:schemeClr val="tx1"/>
                </a:solidFill>
              </a:rPr>
              <a:t>Učiti djecu o emocijama (podijelite svoje emocije s njima)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/>
              <a:t>Kontakt s prirodom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/>
              <a:t>Kontakt s vršnjacima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/>
              <a:t>Dosada (razvijanje mašte)</a:t>
            </a:r>
          </a:p>
          <a:p>
            <a:endParaRPr lang="en-US" dirty="0"/>
          </a:p>
        </p:txBody>
      </p:sp>
      <p:pic>
        <p:nvPicPr>
          <p:cNvPr id="4" name="Picture 3" descr="Dr Ranko Rajović o razvoju inteligencije: Naša deca ne povezuju  informacije, moramo da menjamo metode podučavanja | Dete | Život i  vaspitanje">
            <a:extLst>
              <a:ext uri="{FF2B5EF4-FFF2-40B4-BE49-F238E27FC236}">
                <a16:creationId xmlns:a16="http://schemas.microsoft.com/office/drawing/2014/main" id="{A051E0E3-D9DE-42ED-A5DC-CF58B5066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015">
            <a:off x="8080569" y="4659247"/>
            <a:ext cx="2575173" cy="171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754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95321-E31F-81C1-8365-68AC1CCFCC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3CE15-BEEE-EE97-1564-1C5CB8573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A873A-FD49-B3E0-2EC0-AE4BD48B9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11385"/>
            <a:ext cx="9601200" cy="5646616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3800" dirty="0">
                <a:latin typeface="Arial" panose="020B0604020202020204" pitchFamily="34" charset="0"/>
                <a:cs typeface="Arial" panose="020B0604020202020204" pitchFamily="34" charset="0"/>
              </a:rPr>
              <a:t>Djeca imaju potrebu osjećati se korisnima (kao i mi odrasli) – uključite ih u svakodnevne poslove u kući (pospremanje sobe, sudjelovanje u kuhanju…)</a:t>
            </a:r>
          </a:p>
          <a:p>
            <a:pPr marL="0" indent="0">
              <a:buNone/>
            </a:pPr>
            <a:endParaRPr lang="hr-H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Naučite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dijete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nešto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pričeka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naučite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ga da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bude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strpljivo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 ne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neće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odmah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dobiti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Da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nešto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mora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riješiti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Kad se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dijete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izbori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nekim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problemom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aktivira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hormone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sreće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tako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razvija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samopouzdanje</a:t>
            </a:r>
            <a:r>
              <a:rPr lang="en-US" sz="38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3800" b="1" dirty="0">
                <a:latin typeface="Arial" panose="020B0604020202020204" pitchFamily="34" charset="0"/>
                <a:cs typeface="Arial" panose="020B0604020202020204" pitchFamily="34" charset="0"/>
              </a:rPr>
              <a:t>Postavljajte jasne granice </a:t>
            </a:r>
            <a:r>
              <a:rPr lang="hr-HR" sz="3800" dirty="0">
                <a:latin typeface="Arial" panose="020B0604020202020204" pitchFamily="34" charset="0"/>
                <a:cs typeface="Arial" panose="020B0604020202020204" pitchFamily="34" charset="0"/>
              </a:rPr>
              <a:t>jer se djeca tada osjećaju sigurnima</a:t>
            </a:r>
          </a:p>
          <a:p>
            <a:pPr marL="0" indent="0">
              <a:buNone/>
            </a:pPr>
            <a:endParaRPr lang="hr-H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3800" dirty="0">
                <a:latin typeface="Arial" panose="020B0604020202020204" pitchFamily="34" charset="0"/>
                <a:cs typeface="Arial" panose="020B0604020202020204" pitchFamily="34" charset="0"/>
              </a:rPr>
              <a:t>Budite strpljivi i dosljedni</a:t>
            </a:r>
          </a:p>
          <a:p>
            <a:pPr marL="0" indent="0">
              <a:buNone/>
            </a:pPr>
            <a:endParaRPr lang="hr-H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3800" dirty="0">
                <a:latin typeface="Arial" panose="020B0604020202020204" pitchFamily="34" charset="0"/>
                <a:cs typeface="Arial" panose="020B0604020202020204" pitchFamily="34" charset="0"/>
              </a:rPr>
              <a:t>Surađujte sa stručnom službom, odgajateljima, učiteljima… (važnost partnerstva)</a:t>
            </a:r>
          </a:p>
          <a:p>
            <a:pPr marL="0" indent="0">
              <a:buNone/>
            </a:pPr>
            <a:endParaRPr lang="hr-H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3800" dirty="0">
                <a:latin typeface="Arial" panose="020B0604020202020204" pitchFamily="34" charset="0"/>
                <a:cs typeface="Arial" panose="020B0604020202020204" pitchFamily="34" charset="0"/>
              </a:rPr>
              <a:t>Ne zaboravite na bake i djedove, oni su zaštitni čimbenik u razvoju djeteta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52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858A0-C527-495C-A178-20D1FA156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908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1C4AD-04A8-4E62-8ED8-A19CBD2D0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Ukoliko roditelj cijeli dan provodi pred računalom igrajući računalne igre ili pregledavajući društvene mreže, vrlo je vjerojatno da neće uspjeti djetetu ukazati na štetnost i nepotrebnost navedenog s obzirom na to da mu svojim primjerom pokazuje drukčije.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Istraživanja pokazuju kako je dugotrajno korištenje računala kod roditelja povezanost dugotrajnim korištenjem računala kod djece.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http://www.thenewage.co.za/cms/gall_content/2014/3/2014_3$thumbimg113_Mar_2014_114546163-ll.jpg">
            <a:extLst>
              <a:ext uri="{FF2B5EF4-FFF2-40B4-BE49-F238E27FC236}">
                <a16:creationId xmlns:a16="http://schemas.microsoft.com/office/drawing/2014/main" id="{1CF7F8F6-69AD-4B9D-B83F-CD4C2A204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1864" y="793856"/>
            <a:ext cx="2829339" cy="1439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4655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6EEC5-79E8-4E2B-8FEB-80F5A326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6713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3D669-F3CE-4936-8A12-9AE4ED097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0748"/>
            <a:ext cx="9601200" cy="43566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Naravno, ne treba biti radikalan i stvari primjenjivati doslovno pa djeci onemogućiti svaki doticaj s televizorom i kompjutorom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Za vrijeme izloženosti ekranima važno je da roditelj sudjeluje u interakciji s djetetom.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Također je važno i koliko vremena dijete provodi u takvim aktivnostima.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*ravnoteža </a:t>
            </a:r>
          </a:p>
          <a:p>
            <a:pPr marL="109728" indent="0">
              <a:buNone/>
            </a:pP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(ekrani-tjelesna aktivnost)</a:t>
            </a:r>
          </a:p>
          <a:p>
            <a:endParaRPr lang="en-US" dirty="0"/>
          </a:p>
        </p:txBody>
      </p:sp>
      <p:pic>
        <p:nvPicPr>
          <p:cNvPr id="4" name="Picture 4" descr="Coding for Kids - Teach Your Kids Code">
            <a:extLst>
              <a:ext uri="{FF2B5EF4-FFF2-40B4-BE49-F238E27FC236}">
                <a16:creationId xmlns:a16="http://schemas.microsoft.com/office/drawing/2014/main" id="{1740CCEF-717D-47A3-ABD9-6EBAF12B6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685" y="4688266"/>
            <a:ext cx="2445026" cy="163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407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81519-289E-47B3-B93E-EFCEED659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35277"/>
            <a:ext cx="9601200" cy="1485900"/>
          </a:xfrm>
        </p:spPr>
        <p:txBody>
          <a:bodyPr/>
          <a:lstStyle/>
          <a:p>
            <a:r>
              <a:rPr lang="hr-HR" dirty="0"/>
              <a:t>Na kraju....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38B66-86A7-4C53-93B3-F165F6B2A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32452"/>
            <a:ext cx="9601200" cy="5287619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endParaRPr lang="hr-H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4000" spc="4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Izgradnja zdravih navika u korištenju medija ključna je za izbjegavanje potencijalnih rizika za </a:t>
            </a:r>
            <a:r>
              <a:rPr lang="hr-HR" sz="4000" spc="4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mentalno zdravlje. </a:t>
            </a:r>
            <a:endParaRPr lang="hr-HR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hr-H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Ono što je bitno jest da roditelji, ali i odgojitelji i učitelji budu uistinu svjesni svih mogućih štetnih učinaka koji zasigurno mogu ostaviti posljedice na djecu. </a:t>
            </a:r>
          </a:p>
          <a:p>
            <a:pPr marL="109728" indent="0">
              <a:buNone/>
            </a:pPr>
            <a:endParaRPr lang="hr-H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Ograničite svojoj djeci vrijeme provedeno uz digitalne medije jer jedino to ima dokazano pozitivan učinak!</a:t>
            </a:r>
          </a:p>
          <a:p>
            <a:pPr marL="109728" indent="0">
              <a:buNone/>
            </a:pPr>
            <a:endParaRPr lang="hr-H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hr-H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Svaki dan bez digitalnih medija za dijete je dobiveno vrijeme!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06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EBA7-84CD-47B5-8763-F263367C4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Što stučnjaci preporučuju o tome koliko vremena dijete smije provesti pred ekranom:</a:t>
            </a:r>
            <a:br>
              <a:rPr lang="hr-HR" b="1" dirty="0"/>
            </a:br>
            <a:br>
              <a:rPr lang="hr-HR" b="1" dirty="0"/>
            </a:br>
            <a:br>
              <a:rPr lang="hr-HR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E946B-44FA-486C-9DC4-D03D6CCE6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810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3 godine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- 0 minuta</a:t>
            </a:r>
          </a:p>
          <a:p>
            <a:pPr marL="0" indent="0">
              <a:buNone/>
            </a:pPr>
            <a:b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3 do 7 godina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- od 30 minuta do jedan   sat</a:t>
            </a:r>
          </a:p>
          <a:p>
            <a:pPr marL="0" indent="0">
              <a:buNone/>
            </a:pPr>
            <a:b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7 do 12 godina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- maksimalno jedan sat</a:t>
            </a:r>
          </a:p>
          <a:p>
            <a:pPr marL="0" indent="0">
              <a:buNone/>
            </a:pPr>
            <a:b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12 do 15 godina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- maksimalno sat i pol dnevno</a:t>
            </a:r>
          </a:p>
          <a:p>
            <a:pPr marL="0" indent="0">
              <a:buNone/>
            </a:pPr>
            <a:b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16 godina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- maskimalno dva sata dnevno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76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B2DF0-02B3-4178-ACC7-D90B10EE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su pokazali rezultati ankete „Upotreba mobitela A. Hasikić”?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098D-A508-4F68-929B-9DF1CAFD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r>
              <a:rPr lang="hr-HR" dirty="0"/>
              <a:t>Anketa je rađena na uzorku od </a:t>
            </a:r>
            <a:r>
              <a:rPr lang="hr-HR" b="1" dirty="0"/>
              <a:t>267</a:t>
            </a:r>
            <a:r>
              <a:rPr lang="hr-HR" dirty="0"/>
              <a:t> ispitanika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/>
              <a:t>Anketa je provedena u veljači 2024.,u </a:t>
            </a:r>
            <a:r>
              <a:rPr lang="hr-HR" b="1" dirty="0"/>
              <a:t>OŠ </a:t>
            </a:r>
            <a:r>
              <a:rPr lang="hr-HR" b="1" dirty="0">
                <a:solidFill>
                  <a:schemeClr val="tx1"/>
                </a:solidFill>
              </a:rPr>
              <a:t>Šimuna Kožičića Benje, OŠ Zadarski  otoci i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b="1" dirty="0">
                <a:solidFill>
                  <a:schemeClr val="tx1"/>
                </a:solidFill>
              </a:rPr>
              <a:t>OŠ Stanovi</a:t>
            </a:r>
            <a:r>
              <a:rPr lang="hr-HR" dirty="0">
                <a:solidFill>
                  <a:schemeClr val="tx1"/>
                </a:solidFill>
              </a:rPr>
              <a:t>, među </a:t>
            </a:r>
            <a:r>
              <a:rPr lang="hr-HR" dirty="0"/>
              <a:t>učenicima 5.- 8. razreda</a:t>
            </a:r>
          </a:p>
          <a:p>
            <a:r>
              <a:rPr lang="hr-HR" dirty="0"/>
              <a:t>Anketa je bila anonimna i sadržavala je </a:t>
            </a:r>
            <a:r>
              <a:rPr lang="hr-HR" b="1" dirty="0"/>
              <a:t>27 pitanja</a:t>
            </a:r>
          </a:p>
          <a:p>
            <a:r>
              <a:rPr lang="hr-HR" dirty="0"/>
              <a:t>Provele su je logopedinje Antonela Puharić Burčul i Duška Perić Krpeljević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287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A709-6071-4924-BD0A-13FF304A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REZULTATI ANKETE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98298-E957-47C2-8DEE-B7280CB3B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6000"/>
            <a:ext cx="10015415" cy="3886200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Većina djece u slobodno vrijeme koristi mobitel, osobito u višim razredima, iako bi 95 posto njih najradije bilo vani s prijateljima. </a:t>
            </a:r>
          </a:p>
          <a:p>
            <a:r>
              <a:rPr lang="hr-HR" dirty="0"/>
              <a:t>Od sedmog razreda djeca koriste mobitel </a:t>
            </a:r>
            <a:r>
              <a:rPr lang="hr-HR" b="1" dirty="0"/>
              <a:t>uglavnom više od 3 sata dnevno</a:t>
            </a:r>
            <a:endParaRPr lang="en-US" dirty="0"/>
          </a:p>
          <a:p>
            <a:r>
              <a:rPr lang="hr-HR" dirty="0"/>
              <a:t>Djevojčice češće koriste mobitel prije spavanja i nose ga u krevet, značajan skok upotrebe mobitela prije spavanja događa se u šestom razredu.</a:t>
            </a:r>
            <a:endParaRPr lang="en-US" dirty="0"/>
          </a:p>
          <a:p>
            <a:r>
              <a:rPr lang="hr-HR" dirty="0"/>
              <a:t>Većina djece je svjesna da se može postati ovisnik o igricama na mobitelu, svejedno najčešće na njemu igraju igrice te se dopisuju s prijateljima. </a:t>
            </a:r>
          </a:p>
          <a:p>
            <a:r>
              <a:rPr lang="hr-HR" dirty="0"/>
              <a:t>Nadzor roditelja nad time što djeca rade na mobitelu opada sa starošću djece i do osmog razreda to je malo manje od 50 posto. </a:t>
            </a:r>
          </a:p>
          <a:p>
            <a:r>
              <a:rPr lang="hr-HR" dirty="0"/>
              <a:t>Djevojčice  imaju više „online prijatelja” koje ne poznaju i češće šalju svoje slike i snimke nekome koga ne poznaju (od sedmog razreda). </a:t>
            </a:r>
          </a:p>
          <a:p>
            <a:r>
              <a:rPr lang="hr-HR" dirty="0"/>
              <a:t>Istovremeno dječaci su češće žrtve vrijeđanja i češće vrijeđaju putem online kanala.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7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EFA66-6D52-4ECA-A2BD-5244D8D1C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240" y="679938"/>
            <a:ext cx="10058399" cy="75027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D8A30-92BE-49C5-86CF-8B8C539AD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5262"/>
            <a:ext cx="9601200" cy="5004564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6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Elektronički mediji sastavni su dio naših života i imaju važnu ulogu u emocionalnom razvoju, ponašanju i intelektualnom funkcioniranju djece i mladih.</a:t>
            </a:r>
          </a:p>
          <a:p>
            <a:pPr marL="0" indent="0">
              <a:buNone/>
            </a:pPr>
            <a:r>
              <a:rPr lang="hr-HR" sz="5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hr-HR" sz="5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Pozitivan utjecaj</a:t>
            </a:r>
          </a:p>
          <a:p>
            <a:pPr marL="0" indent="0">
              <a:buNone/>
            </a:pPr>
            <a:r>
              <a:rPr lang="hr-HR" sz="5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Negativan utjecaj</a:t>
            </a:r>
          </a:p>
          <a:p>
            <a:pPr marL="0" indent="0">
              <a:buNone/>
            </a:pPr>
            <a:endParaRPr lang="hr-HR" sz="5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6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6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Jesper Juul elektroničke naprave naziva „članovima obitelji“ </a:t>
            </a:r>
            <a:r>
              <a:rPr lang="hr-HR" sz="6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jer odvlače puno pažnje i doslovno mijenjaju kulturu obiteljskog života na načine koji su nezdravi za odnose utemeljene na ljubavi – odnose između odraslih, braće i sestara te roditelja i djece.</a:t>
            </a:r>
            <a:r>
              <a:rPr lang="hr-HR" sz="6000" spc="4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11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AA6A1-5482-4FE8-828B-5D54D8B0D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53195-0FD2-4B13-BAED-D74F446A3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Veliki broj djece smatra da treba prijaviti sumnjive poruke i više od 50 posto bi takve radnje prijavili jednom ili oba roditelja. </a:t>
            </a:r>
          </a:p>
          <a:p>
            <a:r>
              <a:rPr lang="hr-HR" b="1" dirty="0"/>
              <a:t>Više od 50 posto </a:t>
            </a:r>
            <a:r>
              <a:rPr lang="hr-HR" dirty="0"/>
              <a:t>djece osjeća negativan utjecaj mobitela na njihovo učenje. To je više izraženo kod djevojčica i u sedmom razredu kad gradivo postaje kompleksnije. </a:t>
            </a:r>
          </a:p>
          <a:p>
            <a:r>
              <a:rPr lang="hr-HR" dirty="0"/>
              <a:t>Manje od 20% djece sa sigurnošću može reći da nitko u njihovom razredu nije slao neprimjerene poruke na društvenim mrežama.</a:t>
            </a:r>
          </a:p>
          <a:p>
            <a:r>
              <a:rPr lang="hr-HR" dirty="0"/>
              <a:t>Većina djece sebe ne smatra popularnom osobom. Mr Beast daleko je najpopularnija osoba s društvenih mreža među školskom populacijom.</a:t>
            </a:r>
          </a:p>
          <a:p>
            <a:r>
              <a:rPr lang="hr-HR" dirty="0"/>
              <a:t>Najpopularniji mobiteli su brendovi Iphone i Samsung, a najvažnije karakteristike su baterija koja dugo traje te dobra kamera.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12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29240-A0EB-4A43-9170-AD09EC1D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Preporuke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B5BAA-8A1F-40BF-8867-74AB61D42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Film „ The Social </a:t>
            </a: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dilemma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Jesper Juul „Vaše kompeteno dijete”, „Život u obitelji”, „Vođa vučjeg čopora”…</a:t>
            </a:r>
          </a:p>
          <a:p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Manfred Spitzer „Epidemija pametnih telefona”</a:t>
            </a:r>
          </a:p>
          <a:p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Predavanja dr. Ranka Rajovića (you tube kanal)</a:t>
            </a:r>
          </a:p>
          <a:p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Edukacije za roditelje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08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22812C-9187-7004-CC14-906AD77B4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1A6637-2911-FD2D-B862-C6683CCA6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292A7A4-36D2-7FC2-3E1B-9CFD9CC36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684" y="0"/>
            <a:ext cx="99241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17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DAB53-2059-4707-ABE2-8F8CBC62A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Young boy holding sign smiling">
            <a:extLst>
              <a:ext uri="{FF2B5EF4-FFF2-40B4-BE49-F238E27FC236}">
                <a16:creationId xmlns:a16="http://schemas.microsoft.com/office/drawing/2014/main" id="{FB265555-B6DE-2EDE-6571-C7455837F7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514" y="2317261"/>
            <a:ext cx="2947372" cy="35814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21AD66E-5FC1-4CCD-BF0C-179054289ADC}"/>
              </a:ext>
            </a:extLst>
          </p:cNvPr>
          <p:cNvSpPr/>
          <p:nvPr/>
        </p:nvSpPr>
        <p:spPr>
          <a:xfrm>
            <a:off x="5076298" y="3244334"/>
            <a:ext cx="2039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b="1" dirty="0"/>
              <a:t>HVALA  NA  PAŽNJI!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073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1B7EF8-E252-01C6-D93F-E25A6534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0689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4BA7C1-D6C9-A77F-0BA2-08AD013DD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11965"/>
            <a:ext cx="9601200" cy="51418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okruženja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jedan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važnijih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faktora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jer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okruženje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formira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mozak</a:t>
            </a:r>
            <a:r>
              <a:rPr lang="hr-HR" sz="24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hr-HR" sz="2400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Okruženje je za razvoj važno 100 posto, dok je</a:t>
            </a:r>
            <a:r>
              <a:rPr lang="pl-PL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</a:t>
            </a:r>
            <a:r>
              <a:rPr lang="pl-PL" sz="24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enetika</a:t>
            </a:r>
            <a:r>
              <a:rPr lang="pl-PL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potencijal. </a:t>
            </a:r>
            <a:endParaRPr lang="hr-HR" sz="2400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sz="24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Ključno razdoblje za razvoj mozga je do pete godine!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400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400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Velika promjena u okruženju je </a:t>
            </a:r>
            <a:r>
              <a:rPr lang="pl-PL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digitalizacija. 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400" b="1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86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58170-A4FD-46BD-A2D4-7961EAA98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85800"/>
            <a:ext cx="9601200" cy="20209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EC583-02C4-4A16-97CF-92CDC60B7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166191"/>
            <a:ext cx="10727635" cy="58574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Istraživanja dokazuju da kognitivne sposobnosti ovise o broju sinapsi u mozgu.</a:t>
            </a:r>
          </a:p>
          <a:p>
            <a:pPr marL="109728" indent="0"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Dokazano je da se u predškolskom periodu razvija preko 70% sinapsi.</a:t>
            </a:r>
          </a:p>
          <a:p>
            <a:pPr marL="109728" indent="0"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Po nekim autorima do četvrte ili pete godine formira se 50%, do sedme 75% i do dvanaeste godine do 95 % sinapsi. </a:t>
            </a:r>
          </a:p>
          <a:p>
            <a:endParaRPr lang="en-US" dirty="0"/>
          </a:p>
        </p:txBody>
      </p:sp>
      <p:pic>
        <p:nvPicPr>
          <p:cNvPr id="4" name="Picture 2" descr="Neurons and Neurotransmission | IB Psychology">
            <a:extLst>
              <a:ext uri="{FF2B5EF4-FFF2-40B4-BE49-F238E27FC236}">
                <a16:creationId xmlns:a16="http://schemas.microsoft.com/office/drawing/2014/main" id="{B3B503EA-A2DB-4E72-83EC-9DD768BE3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443" y="1815548"/>
            <a:ext cx="4333461" cy="173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headway.revolutiondata-cms.com/uploads/public/images/System%20Images/Sitepages/About%20brain%20injury/BrainLobesWhiteBG200Square.jpg">
            <a:extLst>
              <a:ext uri="{FF2B5EF4-FFF2-40B4-BE49-F238E27FC236}">
                <a16:creationId xmlns:a16="http://schemas.microsoft.com/office/drawing/2014/main" id="{3A18CD5F-A803-47B7-8972-E064B9498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82753" y="5400431"/>
            <a:ext cx="2143140" cy="13481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006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D926F-99A0-43AE-B06E-9EA2F03BC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371600" y="640081"/>
            <a:ext cx="96012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AC177-17B2-4DFE-8C4D-BF0625AE0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914395"/>
            <a:ext cx="10568610" cy="594360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Ako mozak nije aktiviran dodirom, mirisom, zvukovima već samo izložen ekranu, sinapse se ne razvijaju i propadaju. </a:t>
            </a:r>
          </a:p>
          <a:p>
            <a:pPr>
              <a:buNone/>
            </a:pPr>
            <a:endParaRPr lang="hr-HR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Do treće godine života televizor, kompjuter ili mobitel uopće ne smiju biti dostupni djetetu. </a:t>
            </a:r>
          </a:p>
          <a:p>
            <a:pPr>
              <a:buNone/>
            </a:pPr>
            <a:endParaRPr lang="hr-H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hr-HR" sz="2600" dirty="0"/>
          </a:p>
          <a:p>
            <a:pPr>
              <a:buNone/>
            </a:pPr>
            <a:endParaRPr lang="hr-HR" sz="2600" dirty="0"/>
          </a:p>
          <a:p>
            <a:pPr>
              <a:buNone/>
            </a:pPr>
            <a:endParaRPr lang="hr-HR" sz="2600" dirty="0"/>
          </a:p>
          <a:p>
            <a:pPr>
              <a:buNone/>
            </a:pPr>
            <a:endParaRPr lang="hr-HR" sz="2600" dirty="0"/>
          </a:p>
          <a:p>
            <a:pPr>
              <a:buNone/>
            </a:pPr>
            <a:endParaRPr lang="hr-HR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Umjesto interakcije s ekranima važna je interakcija s roditeljima tj. sa živom, stvarnom osobom. Naš mozak nije evoluirao da uči od stroja.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Posljedično, odlaskom u školu i problemi se počinju gomilati (socijalna anksioznost, disleksija, disgrafija, poremećaji pažnje i koncentracije, nisko samopuzdanje, depresivnost…). </a:t>
            </a:r>
          </a:p>
          <a:p>
            <a:endParaRPr lang="hr-HR" dirty="0"/>
          </a:p>
          <a:p>
            <a:endParaRPr lang="en-US" dirty="0"/>
          </a:p>
        </p:txBody>
      </p:sp>
      <p:pic>
        <p:nvPicPr>
          <p:cNvPr id="4" name="Picture 2" descr="http://liberatingworkingmoms.com/wp-content/uploads/2012/02/child-watching-tv.jpg">
            <a:extLst>
              <a:ext uri="{FF2B5EF4-FFF2-40B4-BE49-F238E27FC236}">
                <a16:creationId xmlns:a16="http://schemas.microsoft.com/office/drawing/2014/main" id="{30029A01-2BAB-41F5-A54A-F3EB2B4D7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297" y="2461590"/>
            <a:ext cx="6334538" cy="23191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6275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5E0BD-DDC9-4077-BB2E-F8739C13E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496E-EA7C-4DBC-96AC-0E6994BF2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6035"/>
            <a:ext cx="10502348" cy="495631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9600" dirty="0">
                <a:latin typeface="Arial" panose="020B0604020202020204" pitchFamily="34" charset="0"/>
                <a:cs typeface="Arial" panose="020B0604020202020204" pitchFamily="34" charset="0"/>
              </a:rPr>
              <a:t>Baza materinskog jezika </a:t>
            </a:r>
          </a:p>
          <a:p>
            <a:pPr marL="109728" indent="0">
              <a:buNone/>
            </a:pPr>
            <a:r>
              <a:rPr lang="hr-HR" sz="9600" dirty="0">
                <a:latin typeface="Arial" panose="020B0604020202020204" pitchFamily="34" charset="0"/>
                <a:cs typeface="Arial" panose="020B0604020202020204" pitchFamily="34" charset="0"/>
              </a:rPr>
              <a:t>   se razvija do treće godine života.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9600" dirty="0">
                <a:latin typeface="Arial" panose="020B0604020202020204" pitchFamily="34" charset="0"/>
                <a:cs typeface="Arial" panose="020B0604020202020204" pitchFamily="34" charset="0"/>
              </a:rPr>
              <a:t>Prevelika izloženost ekranima u </a:t>
            </a:r>
          </a:p>
          <a:p>
            <a:pPr marL="109728" indent="0">
              <a:buNone/>
            </a:pPr>
            <a:r>
              <a:rPr lang="hr-HR" sz="9600" dirty="0">
                <a:latin typeface="Arial" panose="020B0604020202020204" pitchFamily="34" charset="0"/>
                <a:cs typeface="Arial" panose="020B0604020202020204" pitchFamily="34" charset="0"/>
              </a:rPr>
              <a:t>   ranoj dobi dovodi do usporenog </a:t>
            </a:r>
          </a:p>
          <a:p>
            <a:pPr marL="109728" indent="0">
              <a:buNone/>
            </a:pPr>
            <a:r>
              <a:rPr lang="hr-HR" sz="9600" dirty="0">
                <a:latin typeface="Arial" panose="020B0604020202020204" pitchFamily="34" charset="0"/>
                <a:cs typeface="Arial" panose="020B0604020202020204" pitchFamily="34" charset="0"/>
              </a:rPr>
              <a:t>   jezično-govornog razvoja, a kasnije </a:t>
            </a:r>
          </a:p>
          <a:p>
            <a:pPr marL="109728" indent="0">
              <a:buNone/>
            </a:pPr>
            <a:r>
              <a:rPr lang="hr-HR" sz="9600" dirty="0">
                <a:latin typeface="Arial" panose="020B0604020202020204" pitchFamily="34" charset="0"/>
                <a:cs typeface="Arial" panose="020B0604020202020204" pitchFamily="34" charset="0"/>
              </a:rPr>
              <a:t>   do poteškoća u učenju.</a:t>
            </a:r>
          </a:p>
          <a:p>
            <a:pPr marL="109728" indent="0">
              <a:buNone/>
            </a:pPr>
            <a:r>
              <a:rPr lang="hr-HR" sz="9600" dirty="0">
                <a:latin typeface="Arial" panose="020B0604020202020204" pitchFamily="34" charset="0"/>
                <a:cs typeface="Arial" panose="020B0604020202020204" pitchFamily="34" charset="0"/>
              </a:rPr>
              <a:t>    Gruba i fina motorika se razvijaju kroz pokret.</a:t>
            </a:r>
          </a:p>
          <a:p>
            <a:pPr marL="452628" indent="-342900">
              <a:buFont typeface="Wingdings" panose="05000000000000000000" pitchFamily="2" charset="2"/>
              <a:buChar char="Ø"/>
            </a:pPr>
            <a:r>
              <a:rPr lang="hr-HR" sz="9600" dirty="0">
                <a:latin typeface="Arial" panose="020B0604020202020204" pitchFamily="34" charset="0"/>
                <a:cs typeface="Arial" panose="020B0604020202020204" pitchFamily="34" charset="0"/>
              </a:rPr>
              <a:t>Stručnjaci su utvrdili da 14 % sinapsi pripada prstima. Ako znamo da intelektualne sposobnosti zavise od broja sinapsi, a prsti formiraju najviše sinapsi, onda znači da naša grafomotorika ima utjecaj na naše intelektualne sposobnosti.</a:t>
            </a:r>
          </a:p>
          <a:p>
            <a:endParaRPr lang="en-US" dirty="0"/>
          </a:p>
        </p:txBody>
      </p:sp>
      <p:pic>
        <p:nvPicPr>
          <p:cNvPr id="4" name="Picture 6" descr="Making The Most Of Storytime - Kids Play Childcare">
            <a:extLst>
              <a:ext uri="{FF2B5EF4-FFF2-40B4-BE49-F238E27FC236}">
                <a16:creationId xmlns:a16="http://schemas.microsoft.com/office/drawing/2014/main" id="{E10766DE-76F1-4AA1-A499-CBEB41A95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9632">
            <a:off x="8159424" y="556590"/>
            <a:ext cx="3138054" cy="161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4 Reasons why your Children should Play with Others">
            <a:extLst>
              <a:ext uri="{FF2B5EF4-FFF2-40B4-BE49-F238E27FC236}">
                <a16:creationId xmlns:a16="http://schemas.microsoft.com/office/drawing/2014/main" id="{336E5CDD-C9CA-4314-B43E-F93EDB6B0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2040">
            <a:off x="8011123" y="2554309"/>
            <a:ext cx="2628852" cy="174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984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D65B2-706E-4D8B-BF4C-03D42F74B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733722" cy="10502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54DB1-76A3-4310-B295-511086403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6765"/>
            <a:ext cx="9601200" cy="52412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Istraživanja su pokazala kako djeca koja su previše izložena ekranima teško prihvaćaju jednostavne zadatke »sporijeg« tipa poput onih u školi i imaju 20 % veću šansu da razviju poremećaj pažnje. </a:t>
            </a:r>
          </a:p>
          <a:p>
            <a:pPr marL="0" indent="0">
              <a:buNone/>
            </a:pPr>
            <a:endParaRPr lang="hr-HR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Prema UNICEF-ovom istraživanju, svaki treći adolescent provodi vrijeme na društvenim mrežama od 3 do 5 sati dnevno, dok  je za svakog petog adolescenta taj broj i veći od 5 sati.  Na taj način osoba gubi osjećaj povezanosti i pripadnosti s realnim svijetom.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40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Roditelje zbog toga upućujemo na nužnost postavljanja granica i pravila što uključuje i postavljanje aplikacija za kontroliranje sadržaja na mobitelu. 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00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ACD0-7190-49CA-80E0-13A2989B1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A52D6-B5CC-4B1A-8F1F-45D28A64B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17983"/>
            <a:ext cx="9601200" cy="531412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Istraživanje u Hrvatskoj pokazuje kako je svaki treći učenik i student u Hrvatskoj osjećao stres, usamljenost, zavist ili nižu razinu samopuzdanja zbog sadržaja na društvenim mrežama. </a:t>
            </a:r>
          </a:p>
          <a:p>
            <a:endParaRPr lang="hr-H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Dolaskom društvenih mreža zabilježen je nagli porast anksioznosti, depresije, samoozljeđivanja i pokušaja samoubojstva kod djece i mladih osoba.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>
              <a:buFont typeface="Wingdings" panose="05000000000000000000" pitchFamily="2" charset="2"/>
              <a:buChar char="Ø"/>
            </a:pP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Svaka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generacija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slabija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motorici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jezičnim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vještinama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pažnji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empatiji</a:t>
            </a:r>
            <a:r>
              <a:rPr lang="hr-HR" sz="24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barataju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siromašnijim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rječnikom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suženijim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općim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znanjem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CD2EB-B5E4-45CB-A090-B034645E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Utjecaj ekrana na zdravlje i obrazovanje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1410D-68B4-4C56-B936-0449AAC50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72210"/>
            <a:ext cx="9601200" cy="5585790"/>
          </a:xfrm>
        </p:spPr>
        <p:txBody>
          <a:bodyPr>
            <a:normAutofit fontScale="32500" lnSpcReduction="20000"/>
          </a:bodyPr>
          <a:lstStyle/>
          <a:p>
            <a:pPr marL="109728" indent="0">
              <a:buNone/>
            </a:pPr>
            <a:endParaRPr lang="hr-HR" sz="6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hr-HR" sz="6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hr-HR" sz="6000" dirty="0">
                <a:latin typeface="Arial" panose="020B0604020202020204" pitchFamily="34" charset="0"/>
                <a:cs typeface="Arial" panose="020B0604020202020204" pitchFamily="34" charset="0"/>
              </a:rPr>
              <a:t>-2018.- ovisnost o internetu i računalnim igrama </a:t>
            </a:r>
          </a:p>
          <a:p>
            <a:pPr marL="109728" indent="0">
              <a:buNone/>
            </a:pPr>
            <a:r>
              <a:rPr lang="hr-HR" sz="6000" dirty="0">
                <a:latin typeface="Arial" panose="020B0604020202020204" pitchFamily="34" charset="0"/>
                <a:cs typeface="Arial" panose="020B0604020202020204" pitchFamily="34" charset="0"/>
              </a:rPr>
              <a:t>klasificirana kao bolest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sz="5000" dirty="0">
                <a:latin typeface="Arial" panose="020B0604020202020204" pitchFamily="34" charset="0"/>
                <a:cs typeface="Arial" panose="020B0604020202020204" pitchFamily="34" charset="0"/>
              </a:rPr>
              <a:t>Pretilost (sjedilački način života)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5000" dirty="0">
                <a:latin typeface="Arial" panose="020B0604020202020204" pitchFamily="34" charset="0"/>
                <a:cs typeface="Arial" panose="020B0604020202020204" pitchFamily="34" charset="0"/>
              </a:rPr>
              <a:t>Nepravilno držanje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5000" dirty="0">
                <a:latin typeface="Arial" panose="020B0604020202020204" pitchFamily="34" charset="0"/>
                <a:cs typeface="Arial" panose="020B0604020202020204" pitchFamily="34" charset="0"/>
              </a:rPr>
              <a:t>Kratkovidnost (manje gledanja u daljinu)-stečena kratkovidnost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5000" dirty="0">
                <a:latin typeface="Arial" panose="020B0604020202020204" pitchFamily="34" charset="0"/>
                <a:cs typeface="Arial" panose="020B0604020202020204" pitchFamily="34" charset="0"/>
              </a:rPr>
              <a:t>Anksioznost (strah da će nešto propustiti, nasilje na internetu)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5000" dirty="0">
                <a:latin typeface="Arial" panose="020B0604020202020204" pitchFamily="34" charset="0"/>
                <a:cs typeface="Arial" panose="020B0604020202020204" pitchFamily="34" charset="0"/>
              </a:rPr>
              <a:t>Depresija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5000" dirty="0">
                <a:latin typeface="Arial" panose="020B0604020202020204" pitchFamily="34" charset="0"/>
                <a:cs typeface="Arial" panose="020B0604020202020204" pitchFamily="34" charset="0"/>
              </a:rPr>
              <a:t>Poremećaj spavanja (skraćeno vrijeme spavanja, nemir, poremećaj oslobađanja hormona melatonina (plavo svijetlo))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5000" dirty="0">
                <a:latin typeface="Arial" panose="020B0604020202020204" pitchFamily="34" charset="0"/>
                <a:cs typeface="Arial" panose="020B0604020202020204" pitchFamily="34" charset="0"/>
              </a:rPr>
              <a:t>Dijabetes (posljedica pretilost, nedostatka kretanja i nesanice)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5000" dirty="0">
                <a:latin typeface="Arial" panose="020B0604020202020204" pitchFamily="34" charset="0"/>
                <a:cs typeface="Arial" panose="020B0604020202020204" pitchFamily="34" charset="0"/>
              </a:rPr>
              <a:t>Visoki krvni tlak i puls (exp.zvono mobitela)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5000" dirty="0">
                <a:latin typeface="Arial" panose="020B0604020202020204" pitchFamily="34" charset="0"/>
                <a:cs typeface="Arial" panose="020B0604020202020204" pitchFamily="34" charset="0"/>
              </a:rPr>
              <a:t>Rizično ponašanje (nesreće u prometu, neprimjereni sadržaji)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5000" dirty="0">
                <a:latin typeface="Arial" panose="020B0604020202020204" pitchFamily="34" charset="0"/>
                <a:cs typeface="Arial" panose="020B0604020202020204" pitchFamily="34" charset="0"/>
              </a:rPr>
              <a:t>Ovisnost (svaki put kad dijete nauči nešto novo luče se endorfini-kad dijete igra igrice svaki put kad se dogodi nešto što očekuje ili prijeđe novi nivo također se luče endorfini)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4" name="Picture 2" descr="Violent Video Games and Aggression - New York Behavioral Health">
            <a:extLst>
              <a:ext uri="{FF2B5EF4-FFF2-40B4-BE49-F238E27FC236}">
                <a16:creationId xmlns:a16="http://schemas.microsoft.com/office/drawing/2014/main" id="{13D58E69-1880-4086-BC7E-89A83C7F0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561">
            <a:off x="9513544" y="1456408"/>
            <a:ext cx="1763545" cy="236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074782"/>
      </p:ext>
    </p:extLst>
  </p:cSld>
  <p:clrMapOvr>
    <a:masterClrMapping/>
  </p:clrMapOvr>
</p:sld>
</file>

<file path=ppt/theme/theme1.xml><?xml version="1.0" encoding="utf-8"?>
<a:theme xmlns:a="http://schemas.openxmlformats.org/drawingml/2006/main" name="Žetva">
  <a:themeElements>
    <a:clrScheme name="Žetv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Žetv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Žetv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TM10001105[[fn=Žetva]]</Template>
  <TotalTime>638</TotalTime>
  <Words>1589</Words>
  <Application>Microsoft Office PowerPoint</Application>
  <PresentationFormat>Widescreen</PresentationFormat>
  <Paragraphs>150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Franklin Gothic Book</vt:lpstr>
      <vt:lpstr>Times New Roman</vt:lpstr>
      <vt:lpstr>Wingdings</vt:lpstr>
      <vt:lpstr>Žetva</vt:lpstr>
      <vt:lpstr>Utjecaj medija na djecu (mobiteli, računala, televizija i sl.)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Utjecaj ekrana na zdravlje i obrazovanje</vt:lpstr>
      <vt:lpstr>Utjecaj ekrana na zdravlje i obrazovanje</vt:lpstr>
      <vt:lpstr>Utjecaj ekrana na društvo</vt:lpstr>
      <vt:lpstr>Što je potrebno djeci za zdrav razvoj?</vt:lpstr>
      <vt:lpstr>PowerPoint Presentation</vt:lpstr>
      <vt:lpstr>PowerPoint Presentation</vt:lpstr>
      <vt:lpstr>PowerPoint Presentation</vt:lpstr>
      <vt:lpstr>Na kraju....</vt:lpstr>
      <vt:lpstr>Što stučnjaci preporučuju o tome koliko vremena dijete smije provesti pred ekranom:   </vt:lpstr>
      <vt:lpstr>Što su pokazali rezultati ankete „Upotreba mobitela A. Hasikić”?</vt:lpstr>
      <vt:lpstr>REZULTATI ANKETE</vt:lpstr>
      <vt:lpstr>PowerPoint Presentation</vt:lpstr>
      <vt:lpstr>Preporuke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Zaštita mentalnog zdravlja djece i mladih</dc:title>
  <dc:creator>Danijela Perić</dc:creator>
  <cp:lastModifiedBy>Logoped</cp:lastModifiedBy>
  <cp:revision>9</cp:revision>
  <dcterms:created xsi:type="dcterms:W3CDTF">2023-05-25T11:55:15Z</dcterms:created>
  <dcterms:modified xsi:type="dcterms:W3CDTF">2024-03-26T13:31:21Z</dcterms:modified>
</cp:coreProperties>
</file>